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1" r:id="rId5"/>
    <p:sldId id="270" r:id="rId6"/>
    <p:sldId id="262" r:id="rId7"/>
    <p:sldId id="264" r:id="rId8"/>
    <p:sldId id="265" r:id="rId9"/>
    <p:sldId id="267" r:id="rId10"/>
    <p:sldId id="269" r:id="rId11"/>
    <p:sldId id="266" r:id="rId12"/>
    <p:sldId id="271" r:id="rId13"/>
  </p:sldIdLst>
  <p:sldSz cx="9144000" cy="6858000" type="screen4x3"/>
  <p:notesSz cx="6808788" cy="99393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1" autoAdjust="0"/>
    <p:restoredTop sz="60000" autoAdjust="0"/>
  </p:normalViewPr>
  <p:slideViewPr>
    <p:cSldViewPr>
      <p:cViewPr>
        <p:scale>
          <a:sx n="56" d="100"/>
          <a:sy n="56" d="100"/>
        </p:scale>
        <p:origin x="-2107"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oleObject" Target="file:///C:\Users\erika\Documents\dokumentai\Erikos\0_SKAITMENINIMAS\2015-2018%20planas\suvestin&#279;%202018.xlsx" TargetMode="External"/><Relationship Id="rId1" Type="http://schemas.openxmlformats.org/officeDocument/2006/relationships/themeOverride" Target="../theme/themeOverride1.xml"/><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Sheet3!$A$24</c:f>
              <c:strCache>
                <c:ptCount val="1"/>
                <c:pt idx="0">
                  <c:v>Suskaitmenintų objektų skaičius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Sheet3!$B$23:$I$23</c:f>
              <c:numCache>
                <c:formatCode>General</c:formatCode>
                <c:ptCount val="8"/>
                <c:pt idx="0">
                  <c:v>2011</c:v>
                </c:pt>
                <c:pt idx="1">
                  <c:v>2012</c:v>
                </c:pt>
                <c:pt idx="2">
                  <c:v>2013</c:v>
                </c:pt>
                <c:pt idx="3">
                  <c:v>2014</c:v>
                </c:pt>
                <c:pt idx="4">
                  <c:v>2015</c:v>
                </c:pt>
                <c:pt idx="5">
                  <c:v>2016</c:v>
                </c:pt>
                <c:pt idx="6">
                  <c:v>2017</c:v>
                </c:pt>
                <c:pt idx="7">
                  <c:v>2018</c:v>
                </c:pt>
              </c:numCache>
            </c:numRef>
          </c:cat>
          <c:val>
            <c:numRef>
              <c:f>Sheet3!$B$24:$I$24</c:f>
              <c:numCache>
                <c:formatCode>General</c:formatCode>
                <c:ptCount val="8"/>
                <c:pt idx="0">
                  <c:v>550494</c:v>
                </c:pt>
                <c:pt idx="1">
                  <c:v>634426</c:v>
                </c:pt>
                <c:pt idx="2">
                  <c:v>716966</c:v>
                </c:pt>
                <c:pt idx="3">
                  <c:v>734959</c:v>
                </c:pt>
                <c:pt idx="4">
                  <c:v>1061314</c:v>
                </c:pt>
                <c:pt idx="5">
                  <c:v>1270290</c:v>
                </c:pt>
                <c:pt idx="6">
                  <c:v>1343085</c:v>
                </c:pt>
                <c:pt idx="7">
                  <c:v>1804456</c:v>
                </c:pt>
              </c:numCache>
            </c:numRef>
          </c:val>
          <c:extLst xmlns:c16r2="http://schemas.microsoft.com/office/drawing/2015/06/chart">
            <c:ext xmlns:c16="http://schemas.microsoft.com/office/drawing/2014/chart" uri="{C3380CC4-5D6E-409C-BE32-E72D297353CC}">
              <c16:uniqueId val="{00000000-D2F5-44FD-9FA2-A37950122D11}"/>
            </c:ext>
          </c:extLst>
        </c:ser>
        <c:ser>
          <c:idx val="1"/>
          <c:order val="1"/>
          <c:tx>
            <c:strRef>
              <c:f>Sheet3!$A$25</c:f>
              <c:strCache>
                <c:ptCount val="1"/>
                <c:pt idx="0">
                  <c:v>VEPIS prieinamų objektų skaičius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Sheet3!$B$23:$I$23</c:f>
              <c:numCache>
                <c:formatCode>General</c:formatCode>
                <c:ptCount val="8"/>
                <c:pt idx="0">
                  <c:v>2011</c:v>
                </c:pt>
                <c:pt idx="1">
                  <c:v>2012</c:v>
                </c:pt>
                <c:pt idx="2">
                  <c:v>2013</c:v>
                </c:pt>
                <c:pt idx="3">
                  <c:v>2014</c:v>
                </c:pt>
                <c:pt idx="4">
                  <c:v>2015</c:v>
                </c:pt>
                <c:pt idx="5">
                  <c:v>2016</c:v>
                </c:pt>
                <c:pt idx="6">
                  <c:v>2017</c:v>
                </c:pt>
                <c:pt idx="7">
                  <c:v>2018</c:v>
                </c:pt>
              </c:numCache>
            </c:numRef>
          </c:cat>
          <c:val>
            <c:numRef>
              <c:f>Sheet3!$B$25:$I$25</c:f>
              <c:numCache>
                <c:formatCode>General</c:formatCode>
                <c:ptCount val="8"/>
                <c:pt idx="0">
                  <c:v>200753</c:v>
                </c:pt>
                <c:pt idx="1">
                  <c:v>266682</c:v>
                </c:pt>
                <c:pt idx="2">
                  <c:v>287761</c:v>
                </c:pt>
                <c:pt idx="3">
                  <c:v>297309</c:v>
                </c:pt>
                <c:pt idx="4">
                  <c:v>315560</c:v>
                </c:pt>
                <c:pt idx="5">
                  <c:v>331625</c:v>
                </c:pt>
                <c:pt idx="6">
                  <c:v>366909</c:v>
                </c:pt>
                <c:pt idx="7">
                  <c:v>386413</c:v>
                </c:pt>
              </c:numCache>
            </c:numRef>
          </c:val>
          <c:extLst xmlns:c16r2="http://schemas.microsoft.com/office/drawing/2015/06/chart">
            <c:ext xmlns:c16="http://schemas.microsoft.com/office/drawing/2014/chart" uri="{C3380CC4-5D6E-409C-BE32-E72D297353CC}">
              <c16:uniqueId val="{00000001-D2F5-44FD-9FA2-A37950122D11}"/>
            </c:ext>
          </c:extLst>
        </c:ser>
        <c:ser>
          <c:idx val="2"/>
          <c:order val="2"/>
          <c:tx>
            <c:strRef>
              <c:f>Sheet3!$A$26</c:f>
              <c:strCache>
                <c:ptCount val="1"/>
                <c:pt idx="0">
                  <c:v>Europeana prieinamų objektų skaičius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Sheet3!$B$23:$I$23</c:f>
              <c:numCache>
                <c:formatCode>General</c:formatCode>
                <c:ptCount val="8"/>
                <c:pt idx="0">
                  <c:v>2011</c:v>
                </c:pt>
                <c:pt idx="1">
                  <c:v>2012</c:v>
                </c:pt>
                <c:pt idx="2">
                  <c:v>2013</c:v>
                </c:pt>
                <c:pt idx="3">
                  <c:v>2014</c:v>
                </c:pt>
                <c:pt idx="4">
                  <c:v>2015</c:v>
                </c:pt>
                <c:pt idx="5">
                  <c:v>2016</c:v>
                </c:pt>
                <c:pt idx="6">
                  <c:v>2017</c:v>
                </c:pt>
                <c:pt idx="7">
                  <c:v>2018</c:v>
                </c:pt>
              </c:numCache>
            </c:numRef>
          </c:cat>
          <c:val>
            <c:numRef>
              <c:f>Sheet3!$B$26:$I$26</c:f>
              <c:numCache>
                <c:formatCode>General</c:formatCode>
                <c:ptCount val="8"/>
                <c:pt idx="2">
                  <c:v>87926</c:v>
                </c:pt>
                <c:pt idx="3">
                  <c:v>119045</c:v>
                </c:pt>
                <c:pt idx="4">
                  <c:v>159047</c:v>
                </c:pt>
                <c:pt idx="5">
                  <c:v>163132</c:v>
                </c:pt>
                <c:pt idx="6">
                  <c:v>173690</c:v>
                </c:pt>
                <c:pt idx="7">
                  <c:v>188343</c:v>
                </c:pt>
              </c:numCache>
            </c:numRef>
          </c:val>
          <c:extLst xmlns:c16r2="http://schemas.microsoft.com/office/drawing/2015/06/chart">
            <c:ext xmlns:c16="http://schemas.microsoft.com/office/drawing/2014/chart" uri="{C3380CC4-5D6E-409C-BE32-E72D297353CC}">
              <c16:uniqueId val="{00000002-D2F5-44FD-9FA2-A37950122D11}"/>
            </c:ext>
          </c:extLst>
        </c:ser>
        <c:dLbls>
          <c:dLblPos val="outEnd"/>
          <c:showLegendKey val="0"/>
          <c:showVal val="1"/>
          <c:showCatName val="0"/>
          <c:showSerName val="0"/>
          <c:showPercent val="0"/>
          <c:showBubbleSize val="0"/>
        </c:dLbls>
        <c:gapWidth val="219"/>
        <c:overlap val="-27"/>
        <c:axId val="47415680"/>
        <c:axId val="47417216"/>
      </c:barChart>
      <c:catAx>
        <c:axId val="47415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7417216"/>
        <c:crosses val="autoZero"/>
        <c:auto val="1"/>
        <c:lblAlgn val="ctr"/>
        <c:lblOffset val="100"/>
        <c:noMultiLvlLbl val="0"/>
      </c:catAx>
      <c:valAx>
        <c:axId val="47417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7415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6FA7F9-B763-41F9-81C1-C69958BC891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lt-LT"/>
        </a:p>
      </dgm:t>
    </dgm:pt>
    <dgm:pt modelId="{05F9CEBE-A76C-4340-8254-C8A6222CEEB4}">
      <dgm:prSet phldrT="[Text]"/>
      <dgm:spPr/>
      <dgm:t>
        <a:bodyPr/>
        <a:lstStyle/>
        <a:p>
          <a:r>
            <a:rPr lang="lt-LT" dirty="0">
              <a:solidFill>
                <a:schemeClr val="bg1"/>
              </a:solidFill>
            </a:rPr>
            <a:t>Didinti virtualios kultūros paveldo erdvės integralumą ir tvarumą, grindžiamą procesų koordinavimu ir tarpinstituciniu bendradarbiavimu</a:t>
          </a:r>
          <a:endParaRPr lang="lt-LT" dirty="0"/>
        </a:p>
      </dgm:t>
    </dgm:pt>
    <dgm:pt modelId="{EE2B560D-6BAC-4AF1-9316-10FF52CED441}" type="parTrans" cxnId="{DE3FB2E8-B98A-4A1A-BDA3-0E043AA1AAB0}">
      <dgm:prSet/>
      <dgm:spPr/>
      <dgm:t>
        <a:bodyPr/>
        <a:lstStyle/>
        <a:p>
          <a:endParaRPr lang="lt-LT"/>
        </a:p>
      </dgm:t>
    </dgm:pt>
    <dgm:pt modelId="{FD7A6E81-B749-4B54-91FD-D287374F71F8}" type="sibTrans" cxnId="{DE3FB2E8-B98A-4A1A-BDA3-0E043AA1AAB0}">
      <dgm:prSet/>
      <dgm:spPr/>
      <dgm:t>
        <a:bodyPr/>
        <a:lstStyle/>
        <a:p>
          <a:endParaRPr lang="lt-LT"/>
        </a:p>
      </dgm:t>
    </dgm:pt>
    <dgm:pt modelId="{44B90BBB-E032-48D0-B302-B9D3148DFA7D}">
      <dgm:prSet phldrT="[Text]" custT="1"/>
      <dgm:spPr/>
      <dgm:t>
        <a:bodyPr/>
        <a:lstStyle/>
        <a:p>
          <a:r>
            <a:rPr lang="lt-LT" sz="1050" b="0" dirty="0"/>
            <a:t>Užtikrinti atminties institucijų koordinuotą skaitmeninimo veiklą ir konsoliduotų skaitmeninimo paslaugų teikimą per skaitmeninimo kompetencijos centrų tinklą</a:t>
          </a:r>
          <a:endParaRPr lang="lt-LT" sz="1050" dirty="0"/>
        </a:p>
      </dgm:t>
    </dgm:pt>
    <dgm:pt modelId="{8446A785-187F-48E0-B22F-97E6E4748FE2}" type="parTrans" cxnId="{F2073A84-A114-43BF-9C31-5236BC04E721}">
      <dgm:prSet/>
      <dgm:spPr/>
      <dgm:t>
        <a:bodyPr/>
        <a:lstStyle/>
        <a:p>
          <a:endParaRPr lang="lt-LT"/>
        </a:p>
      </dgm:t>
    </dgm:pt>
    <dgm:pt modelId="{2E5A6D62-3C99-443F-872E-8629DDB705AA}" type="sibTrans" cxnId="{F2073A84-A114-43BF-9C31-5236BC04E721}">
      <dgm:prSet/>
      <dgm:spPr/>
      <dgm:t>
        <a:bodyPr/>
        <a:lstStyle/>
        <a:p>
          <a:endParaRPr lang="lt-LT"/>
        </a:p>
      </dgm:t>
    </dgm:pt>
    <dgm:pt modelId="{607CCC87-DAAB-4669-97D8-694B6982FAE1}">
      <dgm:prSet phldrT="[Text]" custT="1"/>
      <dgm:spPr/>
      <dgm:t>
        <a:bodyPr/>
        <a:lstStyle/>
        <a:p>
          <a:r>
            <a:rPr lang="lt-LT" sz="1400" dirty="0">
              <a:solidFill>
                <a:schemeClr val="bg1"/>
              </a:solidFill>
            </a:rPr>
            <a:t>Sukurti nacionalinę skaitmeninio kultūros paveldo ilgalaikio išsaugojimo sistemą</a:t>
          </a:r>
          <a:endParaRPr lang="lt-LT" sz="1400" dirty="0"/>
        </a:p>
      </dgm:t>
    </dgm:pt>
    <dgm:pt modelId="{98C0A338-1E6A-422F-A20D-4AA34B295406}" type="parTrans" cxnId="{9BE18676-B930-40C0-8073-8B2E1004CAB1}">
      <dgm:prSet/>
      <dgm:spPr/>
      <dgm:t>
        <a:bodyPr/>
        <a:lstStyle/>
        <a:p>
          <a:endParaRPr lang="lt-LT"/>
        </a:p>
      </dgm:t>
    </dgm:pt>
    <dgm:pt modelId="{75F8D2F5-8D11-4397-B948-A85E9A2E4A93}" type="sibTrans" cxnId="{9BE18676-B930-40C0-8073-8B2E1004CAB1}">
      <dgm:prSet/>
      <dgm:spPr/>
      <dgm:t>
        <a:bodyPr/>
        <a:lstStyle/>
        <a:p>
          <a:endParaRPr lang="lt-LT"/>
        </a:p>
      </dgm:t>
    </dgm:pt>
    <dgm:pt modelId="{0DA243C5-063B-4AFE-A4D0-D94E5B5DF8A9}">
      <dgm:prSet phldrT="[Text]"/>
      <dgm:spPr/>
      <dgm:t>
        <a:bodyPr/>
        <a:lstStyle/>
        <a:p>
          <a:r>
            <a:rPr lang="lt-LT" dirty="0"/>
            <a:t>Kurti turtingą visuomenės poreikius atitinkančią virtualią kultūros paveldo erdvę, didinti jos pasiekiamumą ir matomumą</a:t>
          </a:r>
        </a:p>
      </dgm:t>
    </dgm:pt>
    <dgm:pt modelId="{EA54A877-7312-4BE8-A17E-2907C1D1BB06}" type="parTrans" cxnId="{DFC69EC3-C73C-436C-A282-3306C8F1CD15}">
      <dgm:prSet/>
      <dgm:spPr/>
      <dgm:t>
        <a:bodyPr/>
        <a:lstStyle/>
        <a:p>
          <a:endParaRPr lang="lt-LT"/>
        </a:p>
      </dgm:t>
    </dgm:pt>
    <dgm:pt modelId="{A6E9C1F8-BFA8-42C1-85A2-7CD6DF71ABED}" type="sibTrans" cxnId="{DFC69EC3-C73C-436C-A282-3306C8F1CD15}">
      <dgm:prSet/>
      <dgm:spPr/>
      <dgm:t>
        <a:bodyPr/>
        <a:lstStyle/>
        <a:p>
          <a:endParaRPr lang="lt-LT"/>
        </a:p>
      </dgm:t>
    </dgm:pt>
    <dgm:pt modelId="{8905A7FD-E41F-48F2-A7A8-1275DEB25B2A}">
      <dgm:prSet phldrT="[Text]" custT="1"/>
      <dgm:spPr/>
      <dgm:t>
        <a:bodyPr/>
        <a:lstStyle/>
        <a:p>
          <a:r>
            <a:rPr lang="lt-LT" sz="1050" dirty="0"/>
            <a:t>Sistemingai tobulinti atminties institucijose dirbančių skaitmeninimo srities specialistų kompetencijas, didinant jų gebėjimus teikti kokybiškas skaitmeninio paveldo paslaugas</a:t>
          </a:r>
        </a:p>
      </dgm:t>
    </dgm:pt>
    <dgm:pt modelId="{9C242FB1-CB2E-487C-A0D2-BDCA0E1F8CF9}" type="parTrans" cxnId="{A4EC8D75-BF1D-4762-9AA7-1EA9D9E3D8CB}">
      <dgm:prSet/>
      <dgm:spPr/>
      <dgm:t>
        <a:bodyPr/>
        <a:lstStyle/>
        <a:p>
          <a:endParaRPr lang="lt-LT"/>
        </a:p>
      </dgm:t>
    </dgm:pt>
    <dgm:pt modelId="{C0DD5ABB-8060-472F-BF82-90DECE2448E8}" type="sibTrans" cxnId="{A4EC8D75-BF1D-4762-9AA7-1EA9D9E3D8CB}">
      <dgm:prSet/>
      <dgm:spPr/>
      <dgm:t>
        <a:bodyPr/>
        <a:lstStyle/>
        <a:p>
          <a:endParaRPr lang="lt-LT"/>
        </a:p>
      </dgm:t>
    </dgm:pt>
    <dgm:pt modelId="{A5FA64FA-6D22-47E9-91C1-10E2B3B82BD5}">
      <dgm:prSet phldrT="[Text]" custT="1"/>
      <dgm:spPr/>
      <dgm:t>
        <a:bodyPr/>
        <a:lstStyle/>
        <a:p>
          <a:r>
            <a:rPr lang="lt-LT" sz="1050" dirty="0"/>
            <a:t>Sukurti šiuolaikines sąlygas atitinkančius skaitmeninio turinio valdymo ir naudojimo teisinio reguliavimo modelius</a:t>
          </a:r>
        </a:p>
      </dgm:t>
    </dgm:pt>
    <dgm:pt modelId="{E50CACF1-EC64-47F8-BA00-5A71D0A31ED0}" type="parTrans" cxnId="{1A3D5070-B0B0-4CFC-9B78-EE65F22D51FD}">
      <dgm:prSet/>
      <dgm:spPr/>
      <dgm:t>
        <a:bodyPr/>
        <a:lstStyle/>
        <a:p>
          <a:endParaRPr lang="lt-LT"/>
        </a:p>
      </dgm:t>
    </dgm:pt>
    <dgm:pt modelId="{6D748A9F-29A2-4ED4-B06D-BDBFA198DBE1}" type="sibTrans" cxnId="{1A3D5070-B0B0-4CFC-9B78-EE65F22D51FD}">
      <dgm:prSet/>
      <dgm:spPr/>
      <dgm:t>
        <a:bodyPr/>
        <a:lstStyle/>
        <a:p>
          <a:endParaRPr lang="lt-LT"/>
        </a:p>
      </dgm:t>
    </dgm:pt>
    <dgm:pt modelId="{0A4DC9D6-BA3E-4FF4-9095-C631B78E228B}">
      <dgm:prSet phldrT="[Text]" custT="1"/>
      <dgm:spPr/>
      <dgm:t>
        <a:bodyPr/>
        <a:lstStyle/>
        <a:p>
          <a:r>
            <a:rPr lang="lt-LT" sz="1100" dirty="0"/>
            <a:t>Sukurti teisines ir organizacines sąlygas koordinuotai bei kokybiškai vykdyti skaitmeninio kultūros paveldo ilgalaikio išsaugojimo procesus atminties institucijose</a:t>
          </a:r>
        </a:p>
      </dgm:t>
    </dgm:pt>
    <dgm:pt modelId="{8B4FA512-73C6-4DEB-91FC-6C34D44E0D90}" type="parTrans" cxnId="{E15A077F-E0B2-41F1-9EB7-FC9AFDA83899}">
      <dgm:prSet/>
      <dgm:spPr/>
      <dgm:t>
        <a:bodyPr/>
        <a:lstStyle/>
        <a:p>
          <a:endParaRPr lang="lt-LT"/>
        </a:p>
      </dgm:t>
    </dgm:pt>
    <dgm:pt modelId="{25258549-9F2A-49C9-A1F7-D6CDBE976388}" type="sibTrans" cxnId="{E15A077F-E0B2-41F1-9EB7-FC9AFDA83899}">
      <dgm:prSet/>
      <dgm:spPr/>
      <dgm:t>
        <a:bodyPr/>
        <a:lstStyle/>
        <a:p>
          <a:endParaRPr lang="lt-LT"/>
        </a:p>
      </dgm:t>
    </dgm:pt>
    <dgm:pt modelId="{7339DBB1-210A-4936-B827-EAF3CF87B2AB}">
      <dgm:prSet phldrT="[Text]" custT="1"/>
      <dgm:spPr/>
      <dgm:t>
        <a:bodyPr/>
        <a:lstStyle/>
        <a:p>
          <a:r>
            <a:rPr lang="lt-LT" sz="1100" dirty="0"/>
            <a:t>Sudaryti palankias sąlygas sukurti ir plėtoti tvarią skaitmeninio kultūros paveldo ilgalaikio išsaugojimo infrastruktūrą</a:t>
          </a:r>
        </a:p>
      </dgm:t>
    </dgm:pt>
    <dgm:pt modelId="{02949F6B-D519-43AD-9375-E20935A37687}" type="parTrans" cxnId="{8DC51519-7D42-497F-87FD-0922C0C245A5}">
      <dgm:prSet/>
      <dgm:spPr/>
      <dgm:t>
        <a:bodyPr/>
        <a:lstStyle/>
        <a:p>
          <a:endParaRPr lang="lt-LT"/>
        </a:p>
      </dgm:t>
    </dgm:pt>
    <dgm:pt modelId="{6A298023-6125-4D9B-8B72-C8874C0BE3A9}" type="sibTrans" cxnId="{8DC51519-7D42-497F-87FD-0922C0C245A5}">
      <dgm:prSet/>
      <dgm:spPr/>
      <dgm:t>
        <a:bodyPr/>
        <a:lstStyle/>
        <a:p>
          <a:endParaRPr lang="lt-LT"/>
        </a:p>
      </dgm:t>
    </dgm:pt>
    <dgm:pt modelId="{EA74E3FF-30F2-4118-9F1C-637EDD137A33}">
      <dgm:prSet phldrT="[Text]" custT="1"/>
      <dgm:spPr/>
      <dgm:t>
        <a:bodyPr/>
        <a:lstStyle/>
        <a:p>
          <a:pPr algn="just"/>
          <a:r>
            <a:rPr lang="lt-LT" sz="1000" dirty="0"/>
            <a:t>Skatinant įvairių sektorių institucijų bendradarbiavimą kurti inovatyvias skaitmeninio kultūros paveldo panaudojimo visuomenės reikmėms skirtas elektronines paslaugas ir produktus</a:t>
          </a:r>
        </a:p>
      </dgm:t>
    </dgm:pt>
    <dgm:pt modelId="{B5C716CE-A267-4DC3-8C82-3690016F465E}" type="parTrans" cxnId="{ABF0823C-EF04-4171-B608-5489B6BC45CA}">
      <dgm:prSet/>
      <dgm:spPr/>
      <dgm:t>
        <a:bodyPr/>
        <a:lstStyle/>
        <a:p>
          <a:endParaRPr lang="lt-LT"/>
        </a:p>
      </dgm:t>
    </dgm:pt>
    <dgm:pt modelId="{0A1A7585-ADBA-4B26-8F58-AFBD545CF3C3}" type="sibTrans" cxnId="{ABF0823C-EF04-4171-B608-5489B6BC45CA}">
      <dgm:prSet/>
      <dgm:spPr/>
      <dgm:t>
        <a:bodyPr/>
        <a:lstStyle/>
        <a:p>
          <a:endParaRPr lang="lt-LT"/>
        </a:p>
      </dgm:t>
    </dgm:pt>
    <dgm:pt modelId="{85ED3A7C-5465-4EC0-8A44-788F17545CF9}">
      <dgm:prSet phldrT="[Text]" custT="1"/>
      <dgm:spPr/>
      <dgm:t>
        <a:bodyPr/>
        <a:lstStyle/>
        <a:p>
          <a:pPr algn="just"/>
          <a:r>
            <a:rPr lang="lt-LT" sz="1000" dirty="0"/>
            <a:t>Užtikrinti Lietuvos atminties institucijose suskaitmeninto kultūros paveldo ir jo pagrindu sukurtų elektroninių paslaugų ir produktų paiešką ir prieinamumą visuomenei vieno langelio principu</a:t>
          </a:r>
        </a:p>
      </dgm:t>
    </dgm:pt>
    <dgm:pt modelId="{5D2175FC-2A82-469F-87A1-6151CF200A0F}" type="parTrans" cxnId="{DC1B28B7-814A-42EB-8E26-DD512C7C224B}">
      <dgm:prSet/>
      <dgm:spPr/>
      <dgm:t>
        <a:bodyPr/>
        <a:lstStyle/>
        <a:p>
          <a:endParaRPr lang="lt-LT"/>
        </a:p>
      </dgm:t>
    </dgm:pt>
    <dgm:pt modelId="{DC2A9D2B-1327-4A9D-962A-3464C21D3B53}" type="sibTrans" cxnId="{DC1B28B7-814A-42EB-8E26-DD512C7C224B}">
      <dgm:prSet/>
      <dgm:spPr/>
      <dgm:t>
        <a:bodyPr/>
        <a:lstStyle/>
        <a:p>
          <a:endParaRPr lang="lt-LT"/>
        </a:p>
      </dgm:t>
    </dgm:pt>
    <dgm:pt modelId="{87E8E66E-7919-43F2-9677-1365B9A07A2A}">
      <dgm:prSet phldrT="[Text]" custT="1"/>
      <dgm:spPr/>
      <dgm:t>
        <a:bodyPr/>
        <a:lstStyle/>
        <a:p>
          <a:pPr algn="just"/>
          <a:r>
            <a:rPr lang="lt-LT" sz="1000" dirty="0"/>
            <a:t>Užtikrinti kuriamos virtualios kultūros paveldo erdvės atitikimą vartotojų poreikius, skatinti visuomenę naudotis sukurta elektroninių kultūros paveldo paslaugų ir produktų įvairove</a:t>
          </a:r>
        </a:p>
      </dgm:t>
    </dgm:pt>
    <dgm:pt modelId="{20B2E623-9F85-4E4E-A3FA-193A37511724}" type="parTrans" cxnId="{22B32B06-62FE-46E5-84C9-374F657F47C4}">
      <dgm:prSet/>
      <dgm:spPr/>
      <dgm:t>
        <a:bodyPr/>
        <a:lstStyle/>
        <a:p>
          <a:endParaRPr lang="lt-LT"/>
        </a:p>
      </dgm:t>
    </dgm:pt>
    <dgm:pt modelId="{140F9C34-B601-486C-BDAA-095069893282}" type="sibTrans" cxnId="{22B32B06-62FE-46E5-84C9-374F657F47C4}">
      <dgm:prSet/>
      <dgm:spPr/>
      <dgm:t>
        <a:bodyPr/>
        <a:lstStyle/>
        <a:p>
          <a:endParaRPr lang="lt-LT"/>
        </a:p>
      </dgm:t>
    </dgm:pt>
    <dgm:pt modelId="{F46742A4-C628-40E6-BC5A-34E4A1B969AE}">
      <dgm:prSet phldrT="[Text]" custT="1"/>
      <dgm:spPr/>
      <dgm:t>
        <a:bodyPr/>
        <a:lstStyle/>
        <a:p>
          <a:pPr algn="just"/>
          <a:r>
            <a:rPr lang="lt-LT" sz="1000" dirty="0"/>
            <a:t>Sukurti geresnes skaitmeninio audiovizualinio turinio sklaidos galimybes</a:t>
          </a:r>
        </a:p>
      </dgm:t>
    </dgm:pt>
    <dgm:pt modelId="{878B1808-036F-4135-86A9-91CBD6C2F09C}" type="parTrans" cxnId="{3BDCC063-6DFD-41BC-9756-0A9EC94F9E19}">
      <dgm:prSet/>
      <dgm:spPr/>
      <dgm:t>
        <a:bodyPr/>
        <a:lstStyle/>
        <a:p>
          <a:endParaRPr lang="lt-LT"/>
        </a:p>
      </dgm:t>
    </dgm:pt>
    <dgm:pt modelId="{695B745D-F89B-4AEB-AC5B-55F443F52489}" type="sibTrans" cxnId="{3BDCC063-6DFD-41BC-9756-0A9EC94F9E19}">
      <dgm:prSet/>
      <dgm:spPr/>
      <dgm:t>
        <a:bodyPr/>
        <a:lstStyle/>
        <a:p>
          <a:endParaRPr lang="lt-LT"/>
        </a:p>
      </dgm:t>
    </dgm:pt>
    <dgm:pt modelId="{5CBB7902-CAA6-474D-A278-E9BF8FADD143}" type="pres">
      <dgm:prSet presAssocID="{5A6FA7F9-B763-41F9-81C1-C69958BC891E}" presName="Name0" presStyleCnt="0">
        <dgm:presLayoutVars>
          <dgm:dir/>
          <dgm:animLvl val="lvl"/>
          <dgm:resizeHandles val="exact"/>
        </dgm:presLayoutVars>
      </dgm:prSet>
      <dgm:spPr/>
      <dgm:t>
        <a:bodyPr/>
        <a:lstStyle/>
        <a:p>
          <a:endParaRPr lang="lt-LT"/>
        </a:p>
      </dgm:t>
    </dgm:pt>
    <dgm:pt modelId="{D93537AC-8F0E-4D6E-AFE3-C53D221BEF95}" type="pres">
      <dgm:prSet presAssocID="{05F9CEBE-A76C-4340-8254-C8A6222CEEB4}" presName="linNode" presStyleCnt="0"/>
      <dgm:spPr/>
    </dgm:pt>
    <dgm:pt modelId="{FBB4FC2B-29EB-4CBE-9D7E-D29AE3D5A0AF}" type="pres">
      <dgm:prSet presAssocID="{05F9CEBE-A76C-4340-8254-C8A6222CEEB4}" presName="parentText" presStyleLbl="node1" presStyleIdx="0" presStyleCnt="3" custScaleX="83536" custScaleY="128834" custLinFactNeighborX="-45239">
        <dgm:presLayoutVars>
          <dgm:chMax val="1"/>
          <dgm:bulletEnabled val="1"/>
        </dgm:presLayoutVars>
      </dgm:prSet>
      <dgm:spPr/>
      <dgm:t>
        <a:bodyPr/>
        <a:lstStyle/>
        <a:p>
          <a:endParaRPr lang="lt-LT"/>
        </a:p>
      </dgm:t>
    </dgm:pt>
    <dgm:pt modelId="{2E792E95-EE20-4B3F-BE2E-DBB36959CD1D}" type="pres">
      <dgm:prSet presAssocID="{05F9CEBE-A76C-4340-8254-C8A6222CEEB4}" presName="descendantText" presStyleLbl="alignAccFollowNode1" presStyleIdx="0" presStyleCnt="3" custScaleY="140721">
        <dgm:presLayoutVars>
          <dgm:bulletEnabled val="1"/>
        </dgm:presLayoutVars>
      </dgm:prSet>
      <dgm:spPr/>
      <dgm:t>
        <a:bodyPr/>
        <a:lstStyle/>
        <a:p>
          <a:endParaRPr lang="lt-LT"/>
        </a:p>
      </dgm:t>
    </dgm:pt>
    <dgm:pt modelId="{19B32A4A-379C-40AF-8F50-3728A2841B7E}" type="pres">
      <dgm:prSet presAssocID="{FD7A6E81-B749-4B54-91FD-D287374F71F8}" presName="sp" presStyleCnt="0"/>
      <dgm:spPr/>
    </dgm:pt>
    <dgm:pt modelId="{6F4DC4CD-6B29-4A2F-B31D-6FC49859972E}" type="pres">
      <dgm:prSet presAssocID="{607CCC87-DAAB-4669-97D8-694B6982FAE1}" presName="linNode" presStyleCnt="0"/>
      <dgm:spPr/>
    </dgm:pt>
    <dgm:pt modelId="{256D563D-E11D-46E3-8685-B9EAF5E45D13}" type="pres">
      <dgm:prSet presAssocID="{607CCC87-DAAB-4669-97D8-694B6982FAE1}" presName="parentText" presStyleLbl="node1" presStyleIdx="1" presStyleCnt="3" custScaleX="82324" custScaleY="120140" custLinFactNeighborX="-4519" custLinFactNeighborY="2556">
        <dgm:presLayoutVars>
          <dgm:chMax val="1"/>
          <dgm:bulletEnabled val="1"/>
        </dgm:presLayoutVars>
      </dgm:prSet>
      <dgm:spPr/>
      <dgm:t>
        <a:bodyPr/>
        <a:lstStyle/>
        <a:p>
          <a:endParaRPr lang="lt-LT"/>
        </a:p>
      </dgm:t>
    </dgm:pt>
    <dgm:pt modelId="{7919A74A-836D-45EF-9975-10B6B03F06F7}" type="pres">
      <dgm:prSet presAssocID="{607CCC87-DAAB-4669-97D8-694B6982FAE1}" presName="descendantText" presStyleLbl="alignAccFollowNode1" presStyleIdx="1" presStyleCnt="3" custScaleY="117079" custLinFactNeighborX="3433" custLinFactNeighborY="-5490">
        <dgm:presLayoutVars>
          <dgm:bulletEnabled val="1"/>
        </dgm:presLayoutVars>
      </dgm:prSet>
      <dgm:spPr/>
      <dgm:t>
        <a:bodyPr/>
        <a:lstStyle/>
        <a:p>
          <a:endParaRPr lang="lt-LT"/>
        </a:p>
      </dgm:t>
    </dgm:pt>
    <dgm:pt modelId="{5452D887-4DAC-417F-8245-D96A33793366}" type="pres">
      <dgm:prSet presAssocID="{75F8D2F5-8D11-4397-B948-A85E9A2E4A93}" presName="sp" presStyleCnt="0"/>
      <dgm:spPr/>
    </dgm:pt>
    <dgm:pt modelId="{5782FDB8-BA60-45C2-A763-5307D503F683}" type="pres">
      <dgm:prSet presAssocID="{0DA243C5-063B-4AFE-A4D0-D94E5B5DF8A9}" presName="linNode" presStyleCnt="0"/>
      <dgm:spPr/>
    </dgm:pt>
    <dgm:pt modelId="{7ACFE263-5321-481F-95F2-E01D62404630}" type="pres">
      <dgm:prSet presAssocID="{0DA243C5-063B-4AFE-A4D0-D94E5B5DF8A9}" presName="parentText" presStyleLbl="node1" presStyleIdx="2" presStyleCnt="3" custScaleX="84187" custScaleY="126463" custLinFactNeighborX="-17818" custLinFactNeighborY="-403">
        <dgm:presLayoutVars>
          <dgm:chMax val="1"/>
          <dgm:bulletEnabled val="1"/>
        </dgm:presLayoutVars>
      </dgm:prSet>
      <dgm:spPr/>
      <dgm:t>
        <a:bodyPr/>
        <a:lstStyle/>
        <a:p>
          <a:endParaRPr lang="lt-LT"/>
        </a:p>
      </dgm:t>
    </dgm:pt>
    <dgm:pt modelId="{F67648CA-A7DE-49D5-B486-12C5DD61F38B}" type="pres">
      <dgm:prSet presAssocID="{0DA243C5-063B-4AFE-A4D0-D94E5B5DF8A9}" presName="descendantText" presStyleLbl="alignAccFollowNode1" presStyleIdx="2" presStyleCnt="3" custScaleY="183874">
        <dgm:presLayoutVars>
          <dgm:bulletEnabled val="1"/>
        </dgm:presLayoutVars>
      </dgm:prSet>
      <dgm:spPr/>
      <dgm:t>
        <a:bodyPr/>
        <a:lstStyle/>
        <a:p>
          <a:endParaRPr lang="lt-LT"/>
        </a:p>
      </dgm:t>
    </dgm:pt>
  </dgm:ptLst>
  <dgm:cxnLst>
    <dgm:cxn modelId="{0CF69D62-A2AC-4B60-BFBC-401B9EAADC3E}" type="presOf" srcId="{8905A7FD-E41F-48F2-A7A8-1275DEB25B2A}" destId="{2E792E95-EE20-4B3F-BE2E-DBB36959CD1D}" srcOrd="0" destOrd="1" presId="urn:microsoft.com/office/officeart/2005/8/layout/vList5"/>
    <dgm:cxn modelId="{22B86349-64E1-4DA7-B5A4-FDE0BB9C7204}" type="presOf" srcId="{85ED3A7C-5465-4EC0-8A44-788F17545CF9}" destId="{F67648CA-A7DE-49D5-B486-12C5DD61F38B}" srcOrd="0" destOrd="1" presId="urn:microsoft.com/office/officeart/2005/8/layout/vList5"/>
    <dgm:cxn modelId="{1A3D5070-B0B0-4CFC-9B78-EE65F22D51FD}" srcId="{05F9CEBE-A76C-4340-8254-C8A6222CEEB4}" destId="{A5FA64FA-6D22-47E9-91C1-10E2B3B82BD5}" srcOrd="2" destOrd="0" parTransId="{E50CACF1-EC64-47F8-BA00-5A71D0A31ED0}" sibTransId="{6D748A9F-29A2-4ED4-B06D-BDBFA198DBE1}"/>
    <dgm:cxn modelId="{DFC69EC3-C73C-436C-A282-3306C8F1CD15}" srcId="{5A6FA7F9-B763-41F9-81C1-C69958BC891E}" destId="{0DA243C5-063B-4AFE-A4D0-D94E5B5DF8A9}" srcOrd="2" destOrd="0" parTransId="{EA54A877-7312-4BE8-A17E-2907C1D1BB06}" sibTransId="{A6E9C1F8-BFA8-42C1-85A2-7CD6DF71ABED}"/>
    <dgm:cxn modelId="{A4EC8D75-BF1D-4762-9AA7-1EA9D9E3D8CB}" srcId="{05F9CEBE-A76C-4340-8254-C8A6222CEEB4}" destId="{8905A7FD-E41F-48F2-A7A8-1275DEB25B2A}" srcOrd="1" destOrd="0" parTransId="{9C242FB1-CB2E-487C-A0D2-BDCA0E1F8CF9}" sibTransId="{C0DD5ABB-8060-472F-BF82-90DECE2448E8}"/>
    <dgm:cxn modelId="{B771305C-D67F-4833-9EDD-97867850B8D8}" type="presOf" srcId="{EA74E3FF-30F2-4118-9F1C-637EDD137A33}" destId="{F67648CA-A7DE-49D5-B486-12C5DD61F38B}" srcOrd="0" destOrd="0" presId="urn:microsoft.com/office/officeart/2005/8/layout/vList5"/>
    <dgm:cxn modelId="{34FC5D3A-464E-4BB6-A70E-1939F7EF2905}" type="presOf" srcId="{0DA243C5-063B-4AFE-A4D0-D94E5B5DF8A9}" destId="{7ACFE263-5321-481F-95F2-E01D62404630}" srcOrd="0" destOrd="0" presId="urn:microsoft.com/office/officeart/2005/8/layout/vList5"/>
    <dgm:cxn modelId="{7D352A23-5504-4B4C-A5FF-484A35A6CA3B}" type="presOf" srcId="{44B90BBB-E032-48D0-B302-B9D3148DFA7D}" destId="{2E792E95-EE20-4B3F-BE2E-DBB36959CD1D}" srcOrd="0" destOrd="0" presId="urn:microsoft.com/office/officeart/2005/8/layout/vList5"/>
    <dgm:cxn modelId="{9BE18676-B930-40C0-8073-8B2E1004CAB1}" srcId="{5A6FA7F9-B763-41F9-81C1-C69958BC891E}" destId="{607CCC87-DAAB-4669-97D8-694B6982FAE1}" srcOrd="1" destOrd="0" parTransId="{98C0A338-1E6A-422F-A20D-4AA34B295406}" sibTransId="{75F8D2F5-8D11-4397-B948-A85E9A2E4A93}"/>
    <dgm:cxn modelId="{433CA8CB-5533-4BEB-A407-E843ED99DF78}" type="presOf" srcId="{5A6FA7F9-B763-41F9-81C1-C69958BC891E}" destId="{5CBB7902-CAA6-474D-A278-E9BF8FADD143}" srcOrd="0" destOrd="0" presId="urn:microsoft.com/office/officeart/2005/8/layout/vList5"/>
    <dgm:cxn modelId="{D74C0445-6BCC-4ED9-8FAF-A2584A5A7CF8}" type="presOf" srcId="{05F9CEBE-A76C-4340-8254-C8A6222CEEB4}" destId="{FBB4FC2B-29EB-4CBE-9D7E-D29AE3D5A0AF}" srcOrd="0" destOrd="0" presId="urn:microsoft.com/office/officeart/2005/8/layout/vList5"/>
    <dgm:cxn modelId="{8DC51519-7D42-497F-87FD-0922C0C245A5}" srcId="{607CCC87-DAAB-4669-97D8-694B6982FAE1}" destId="{7339DBB1-210A-4936-B827-EAF3CF87B2AB}" srcOrd="1" destOrd="0" parTransId="{02949F6B-D519-43AD-9375-E20935A37687}" sibTransId="{6A298023-6125-4D9B-8B72-C8874C0BE3A9}"/>
    <dgm:cxn modelId="{6E96A898-E81A-4B1E-9062-F58C3F0D556A}" type="presOf" srcId="{A5FA64FA-6D22-47E9-91C1-10E2B3B82BD5}" destId="{2E792E95-EE20-4B3F-BE2E-DBB36959CD1D}" srcOrd="0" destOrd="2" presId="urn:microsoft.com/office/officeart/2005/8/layout/vList5"/>
    <dgm:cxn modelId="{D964E235-D77F-4734-A475-823B71088F0C}" type="presOf" srcId="{7339DBB1-210A-4936-B827-EAF3CF87B2AB}" destId="{7919A74A-836D-45EF-9975-10B6B03F06F7}" srcOrd="0" destOrd="1" presId="urn:microsoft.com/office/officeart/2005/8/layout/vList5"/>
    <dgm:cxn modelId="{F2073A84-A114-43BF-9C31-5236BC04E721}" srcId="{05F9CEBE-A76C-4340-8254-C8A6222CEEB4}" destId="{44B90BBB-E032-48D0-B302-B9D3148DFA7D}" srcOrd="0" destOrd="0" parTransId="{8446A785-187F-48E0-B22F-97E6E4748FE2}" sibTransId="{2E5A6D62-3C99-443F-872E-8629DDB705AA}"/>
    <dgm:cxn modelId="{22B32B06-62FE-46E5-84C9-374F657F47C4}" srcId="{0DA243C5-063B-4AFE-A4D0-D94E5B5DF8A9}" destId="{87E8E66E-7919-43F2-9677-1365B9A07A2A}" srcOrd="2" destOrd="0" parTransId="{20B2E623-9F85-4E4E-A3FA-193A37511724}" sibTransId="{140F9C34-B601-486C-BDAA-095069893282}"/>
    <dgm:cxn modelId="{35AB7545-AB0B-40EF-807C-1079655A690D}" type="presOf" srcId="{87E8E66E-7919-43F2-9677-1365B9A07A2A}" destId="{F67648CA-A7DE-49D5-B486-12C5DD61F38B}" srcOrd="0" destOrd="2" presId="urn:microsoft.com/office/officeart/2005/8/layout/vList5"/>
    <dgm:cxn modelId="{ABF0823C-EF04-4171-B608-5489B6BC45CA}" srcId="{0DA243C5-063B-4AFE-A4D0-D94E5B5DF8A9}" destId="{EA74E3FF-30F2-4118-9F1C-637EDD137A33}" srcOrd="0" destOrd="0" parTransId="{B5C716CE-A267-4DC3-8C82-3690016F465E}" sibTransId="{0A1A7585-ADBA-4B26-8F58-AFBD545CF3C3}"/>
    <dgm:cxn modelId="{9DA5D1F4-D4D2-41F6-9DD7-DCD614F9F0CE}" type="presOf" srcId="{F46742A4-C628-40E6-BC5A-34E4A1B969AE}" destId="{F67648CA-A7DE-49D5-B486-12C5DD61F38B}" srcOrd="0" destOrd="3" presId="urn:microsoft.com/office/officeart/2005/8/layout/vList5"/>
    <dgm:cxn modelId="{DC1B28B7-814A-42EB-8E26-DD512C7C224B}" srcId="{0DA243C5-063B-4AFE-A4D0-D94E5B5DF8A9}" destId="{85ED3A7C-5465-4EC0-8A44-788F17545CF9}" srcOrd="1" destOrd="0" parTransId="{5D2175FC-2A82-469F-87A1-6151CF200A0F}" sibTransId="{DC2A9D2B-1327-4A9D-962A-3464C21D3B53}"/>
    <dgm:cxn modelId="{DE3FB2E8-B98A-4A1A-BDA3-0E043AA1AAB0}" srcId="{5A6FA7F9-B763-41F9-81C1-C69958BC891E}" destId="{05F9CEBE-A76C-4340-8254-C8A6222CEEB4}" srcOrd="0" destOrd="0" parTransId="{EE2B560D-6BAC-4AF1-9316-10FF52CED441}" sibTransId="{FD7A6E81-B749-4B54-91FD-D287374F71F8}"/>
    <dgm:cxn modelId="{92C01B77-6C75-45D8-B357-01B5DA6239F5}" type="presOf" srcId="{0A4DC9D6-BA3E-4FF4-9095-C631B78E228B}" destId="{7919A74A-836D-45EF-9975-10B6B03F06F7}" srcOrd="0" destOrd="0" presId="urn:microsoft.com/office/officeart/2005/8/layout/vList5"/>
    <dgm:cxn modelId="{BACD7E4A-88EE-40C8-977C-6C3755AC23CB}" type="presOf" srcId="{607CCC87-DAAB-4669-97D8-694B6982FAE1}" destId="{256D563D-E11D-46E3-8685-B9EAF5E45D13}" srcOrd="0" destOrd="0" presId="urn:microsoft.com/office/officeart/2005/8/layout/vList5"/>
    <dgm:cxn modelId="{E15A077F-E0B2-41F1-9EB7-FC9AFDA83899}" srcId="{607CCC87-DAAB-4669-97D8-694B6982FAE1}" destId="{0A4DC9D6-BA3E-4FF4-9095-C631B78E228B}" srcOrd="0" destOrd="0" parTransId="{8B4FA512-73C6-4DEB-91FC-6C34D44E0D90}" sibTransId="{25258549-9F2A-49C9-A1F7-D6CDBE976388}"/>
    <dgm:cxn modelId="{3BDCC063-6DFD-41BC-9756-0A9EC94F9E19}" srcId="{0DA243C5-063B-4AFE-A4D0-D94E5B5DF8A9}" destId="{F46742A4-C628-40E6-BC5A-34E4A1B969AE}" srcOrd="3" destOrd="0" parTransId="{878B1808-036F-4135-86A9-91CBD6C2F09C}" sibTransId="{695B745D-F89B-4AEB-AC5B-55F443F52489}"/>
    <dgm:cxn modelId="{0D66695B-ACE9-4A13-9614-C3CC350941BB}" type="presParOf" srcId="{5CBB7902-CAA6-474D-A278-E9BF8FADD143}" destId="{D93537AC-8F0E-4D6E-AFE3-C53D221BEF95}" srcOrd="0" destOrd="0" presId="urn:microsoft.com/office/officeart/2005/8/layout/vList5"/>
    <dgm:cxn modelId="{84BED033-3AF2-457A-A274-E7E4F92D7480}" type="presParOf" srcId="{D93537AC-8F0E-4D6E-AFE3-C53D221BEF95}" destId="{FBB4FC2B-29EB-4CBE-9D7E-D29AE3D5A0AF}" srcOrd="0" destOrd="0" presId="urn:microsoft.com/office/officeart/2005/8/layout/vList5"/>
    <dgm:cxn modelId="{37238463-8CDE-4531-8C28-149ABDEF4B4F}" type="presParOf" srcId="{D93537AC-8F0E-4D6E-AFE3-C53D221BEF95}" destId="{2E792E95-EE20-4B3F-BE2E-DBB36959CD1D}" srcOrd="1" destOrd="0" presId="urn:microsoft.com/office/officeart/2005/8/layout/vList5"/>
    <dgm:cxn modelId="{C76FC7CD-606A-4A50-BFEC-79989631448E}" type="presParOf" srcId="{5CBB7902-CAA6-474D-A278-E9BF8FADD143}" destId="{19B32A4A-379C-40AF-8F50-3728A2841B7E}" srcOrd="1" destOrd="0" presId="urn:microsoft.com/office/officeart/2005/8/layout/vList5"/>
    <dgm:cxn modelId="{F679951D-C38B-41EB-81BB-471116B89014}" type="presParOf" srcId="{5CBB7902-CAA6-474D-A278-E9BF8FADD143}" destId="{6F4DC4CD-6B29-4A2F-B31D-6FC49859972E}" srcOrd="2" destOrd="0" presId="urn:microsoft.com/office/officeart/2005/8/layout/vList5"/>
    <dgm:cxn modelId="{93D733EA-E75F-4DA9-A61D-CA9F3B84B320}" type="presParOf" srcId="{6F4DC4CD-6B29-4A2F-B31D-6FC49859972E}" destId="{256D563D-E11D-46E3-8685-B9EAF5E45D13}" srcOrd="0" destOrd="0" presId="urn:microsoft.com/office/officeart/2005/8/layout/vList5"/>
    <dgm:cxn modelId="{1920F497-EBEB-4507-98EF-F992F7AB4EBF}" type="presParOf" srcId="{6F4DC4CD-6B29-4A2F-B31D-6FC49859972E}" destId="{7919A74A-836D-45EF-9975-10B6B03F06F7}" srcOrd="1" destOrd="0" presId="urn:microsoft.com/office/officeart/2005/8/layout/vList5"/>
    <dgm:cxn modelId="{AED2F251-05AB-4D95-85B7-D1FE71ACCB34}" type="presParOf" srcId="{5CBB7902-CAA6-474D-A278-E9BF8FADD143}" destId="{5452D887-4DAC-417F-8245-D96A33793366}" srcOrd="3" destOrd="0" presId="urn:microsoft.com/office/officeart/2005/8/layout/vList5"/>
    <dgm:cxn modelId="{459988FC-DAAA-4B31-86A9-8548FCF130B0}" type="presParOf" srcId="{5CBB7902-CAA6-474D-A278-E9BF8FADD143}" destId="{5782FDB8-BA60-45C2-A763-5307D503F683}" srcOrd="4" destOrd="0" presId="urn:microsoft.com/office/officeart/2005/8/layout/vList5"/>
    <dgm:cxn modelId="{2DF73BED-E09F-4353-B3BB-7C8F48F1AA8F}" type="presParOf" srcId="{5782FDB8-BA60-45C2-A763-5307D503F683}" destId="{7ACFE263-5321-481F-95F2-E01D62404630}" srcOrd="0" destOrd="0" presId="urn:microsoft.com/office/officeart/2005/8/layout/vList5"/>
    <dgm:cxn modelId="{80D48764-D082-47F6-A928-80174A5BD977}" type="presParOf" srcId="{5782FDB8-BA60-45C2-A763-5307D503F683}" destId="{F67648CA-A7DE-49D5-B486-12C5DD61F38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AE3447-188A-4793-A1C3-7304B5FA5FC6}" type="doc">
      <dgm:prSet loTypeId="urn:microsoft.com/office/officeart/2005/8/layout/pyramid1" loCatId="pyramid" qsTypeId="urn:microsoft.com/office/officeart/2005/8/quickstyle/simple1" qsCatId="simple" csTypeId="urn:microsoft.com/office/officeart/2005/8/colors/colorful1" csCatId="colorful" phldr="1"/>
      <dgm:spPr/>
    </dgm:pt>
    <dgm:pt modelId="{B80E4F47-2959-4237-93D8-4B3CA1B885B7}">
      <dgm:prSet custT="1"/>
      <dgm:spPr/>
      <dgm:t>
        <a:bodyPr/>
        <a:lstStyle/>
        <a:p>
          <a:pPr>
            <a:lnSpc>
              <a:spcPct val="90000"/>
            </a:lnSpc>
          </a:pPr>
          <a:endParaRPr lang="en-US" sz="1300" dirty="0"/>
        </a:p>
        <a:p>
          <a:pPr>
            <a:lnSpc>
              <a:spcPct val="90000"/>
            </a:lnSpc>
          </a:pPr>
          <a:endParaRPr lang="lt-LT" sz="1300" dirty="0"/>
        </a:p>
        <a:p>
          <a:pPr>
            <a:lnSpc>
              <a:spcPct val="100000"/>
            </a:lnSpc>
          </a:pPr>
          <a:r>
            <a:rPr lang="lt-LT" sz="1300" dirty="0"/>
            <a:t>Nacionaliniai </a:t>
          </a:r>
          <a:endParaRPr lang="en-US" sz="1300" dirty="0"/>
        </a:p>
        <a:p>
          <a:pPr>
            <a:lnSpc>
              <a:spcPct val="100000"/>
            </a:lnSpc>
          </a:pPr>
          <a:r>
            <a:rPr lang="lt-LT" sz="1300" dirty="0"/>
            <a:t>skaitmeninimo </a:t>
          </a:r>
          <a:endParaRPr lang="en-US" sz="1300" dirty="0"/>
        </a:p>
        <a:p>
          <a:pPr>
            <a:lnSpc>
              <a:spcPct val="100000"/>
            </a:lnSpc>
          </a:pPr>
          <a:r>
            <a:rPr lang="lt-LT" sz="1300" dirty="0"/>
            <a:t>kompetencijų centrai (4)</a:t>
          </a:r>
        </a:p>
      </dgm:t>
    </dgm:pt>
    <dgm:pt modelId="{E5C3F266-0306-49B7-8E1D-4D2E0396CCF1}" type="parTrans" cxnId="{7E0C733E-3A4C-465F-B093-AA5D1168ABD1}">
      <dgm:prSet/>
      <dgm:spPr/>
      <dgm:t>
        <a:bodyPr/>
        <a:lstStyle/>
        <a:p>
          <a:endParaRPr lang="lt-LT"/>
        </a:p>
      </dgm:t>
    </dgm:pt>
    <dgm:pt modelId="{721F1844-60F9-4D97-BEFA-E9774C8CA973}" type="sibTrans" cxnId="{7E0C733E-3A4C-465F-B093-AA5D1168ABD1}">
      <dgm:prSet/>
      <dgm:spPr/>
      <dgm:t>
        <a:bodyPr/>
        <a:lstStyle/>
        <a:p>
          <a:endParaRPr lang="lt-LT"/>
        </a:p>
      </dgm:t>
    </dgm:pt>
    <dgm:pt modelId="{AA824DB8-7E94-40C2-8008-3206FE943B72}">
      <dgm:prSet custT="1"/>
      <dgm:spPr/>
      <dgm:t>
        <a:bodyPr/>
        <a:lstStyle/>
        <a:p>
          <a:r>
            <a:rPr lang="lt-LT" sz="1300" dirty="0"/>
            <a:t>Sektoriniai skaitmeninio kompetencijų centrai:                                          Vilniaus univertiteto biblioteka, Lietuvos mokslų akademijos Vrublevskių biblioteka, Lietuvos nacionalinis radijas ir televizija</a:t>
          </a:r>
        </a:p>
      </dgm:t>
    </dgm:pt>
    <dgm:pt modelId="{3C2ACE5C-E16A-48AF-9709-09149C8A0CCD}" type="parTrans" cxnId="{B891FCE8-21A6-4DE0-BD62-B9FAA63C2329}">
      <dgm:prSet/>
      <dgm:spPr/>
      <dgm:t>
        <a:bodyPr/>
        <a:lstStyle/>
        <a:p>
          <a:endParaRPr lang="lt-LT"/>
        </a:p>
      </dgm:t>
    </dgm:pt>
    <dgm:pt modelId="{569712F1-AD64-4165-9C79-28F651ED5658}" type="sibTrans" cxnId="{B891FCE8-21A6-4DE0-BD62-B9FAA63C2329}">
      <dgm:prSet/>
      <dgm:spPr/>
      <dgm:t>
        <a:bodyPr/>
        <a:lstStyle/>
        <a:p>
          <a:endParaRPr lang="lt-LT"/>
        </a:p>
      </dgm:t>
    </dgm:pt>
    <dgm:pt modelId="{9D52516F-CC90-4248-BECD-755ABDA5853C}">
      <dgm:prSet custT="1"/>
      <dgm:spPr/>
      <dgm:t>
        <a:bodyPr/>
        <a:lstStyle/>
        <a:p>
          <a:r>
            <a:rPr lang="lt-LT" sz="1300" dirty="0"/>
            <a:t>Skaitmeninimo veiklas  vykdančios  atminties institucijos: viešosios bibliotekos (60), muziejai (100), archyvai (8), mokslo tyrimų institutai (7), akademinės bibliotekos (18), audiovizualinį paveldą saugančios institucijos</a:t>
          </a:r>
          <a:endParaRPr lang="lt-LT" sz="1300" dirty="0">
            <a:solidFill>
              <a:srgbClr val="FFFF00"/>
            </a:solidFill>
          </a:endParaRPr>
        </a:p>
      </dgm:t>
    </dgm:pt>
    <dgm:pt modelId="{F71D203A-120B-4D24-AB07-C4318C55A175}" type="parTrans" cxnId="{E10B4AB5-884D-4545-A33E-341462B8C460}">
      <dgm:prSet/>
      <dgm:spPr/>
      <dgm:t>
        <a:bodyPr/>
        <a:lstStyle/>
        <a:p>
          <a:endParaRPr lang="lt-LT"/>
        </a:p>
      </dgm:t>
    </dgm:pt>
    <dgm:pt modelId="{E56678FD-0CF4-47E9-A56B-B7C9EBE6721E}" type="sibTrans" cxnId="{E10B4AB5-884D-4545-A33E-341462B8C460}">
      <dgm:prSet/>
      <dgm:spPr/>
      <dgm:t>
        <a:bodyPr/>
        <a:lstStyle/>
        <a:p>
          <a:endParaRPr lang="lt-LT"/>
        </a:p>
      </dgm:t>
    </dgm:pt>
    <dgm:pt modelId="{740E6398-278B-4331-B0DF-AA6FDE34EAB0}">
      <dgm:prSet custT="1"/>
      <dgm:spPr/>
      <dgm:t>
        <a:bodyPr/>
        <a:lstStyle/>
        <a:p>
          <a:endParaRPr lang="lt-LT" sz="1200" dirty="0"/>
        </a:p>
        <a:p>
          <a:r>
            <a:rPr lang="lt-LT" sz="1300" dirty="0"/>
            <a:t>Regioniniai skaitmeninimo kompetencijų centrai: apskričių viešosios bibliotekos (5), Lietuvos jūrų muziejus, Nacionalinis M.K.Čiurlionio dailės muziejus, Šiaulių „A</a:t>
          </a:r>
          <a:r>
            <a:rPr lang="en-US" sz="1300" dirty="0"/>
            <a:t>u</a:t>
          </a:r>
          <a:r>
            <a:rPr lang="lt-LT" sz="1300" dirty="0"/>
            <a:t>šros" muziejus</a:t>
          </a:r>
        </a:p>
      </dgm:t>
    </dgm:pt>
    <dgm:pt modelId="{00A3EE55-55A3-4B80-B8FD-D9CB9CB9070F}" type="parTrans" cxnId="{6D947456-9F16-45D0-8066-A8EEE57F6DA2}">
      <dgm:prSet/>
      <dgm:spPr/>
      <dgm:t>
        <a:bodyPr/>
        <a:lstStyle/>
        <a:p>
          <a:endParaRPr lang="lt-LT"/>
        </a:p>
      </dgm:t>
    </dgm:pt>
    <dgm:pt modelId="{B0C9B7CC-3F5A-4F99-BC3B-B8363522ACFE}" type="sibTrans" cxnId="{6D947456-9F16-45D0-8066-A8EEE57F6DA2}">
      <dgm:prSet/>
      <dgm:spPr/>
      <dgm:t>
        <a:bodyPr/>
        <a:lstStyle/>
        <a:p>
          <a:endParaRPr lang="lt-LT"/>
        </a:p>
      </dgm:t>
    </dgm:pt>
    <dgm:pt modelId="{7E13B17A-8872-40DE-A526-495F79886360}" type="pres">
      <dgm:prSet presAssocID="{BBAE3447-188A-4793-A1C3-7304B5FA5FC6}" presName="Name0" presStyleCnt="0">
        <dgm:presLayoutVars>
          <dgm:dir/>
          <dgm:animLvl val="lvl"/>
          <dgm:resizeHandles val="exact"/>
        </dgm:presLayoutVars>
      </dgm:prSet>
      <dgm:spPr/>
    </dgm:pt>
    <dgm:pt modelId="{78C8F3B6-9243-4297-B74D-00A4455AA1A2}" type="pres">
      <dgm:prSet presAssocID="{B80E4F47-2959-4237-93D8-4B3CA1B885B7}" presName="Name8" presStyleCnt="0"/>
      <dgm:spPr/>
    </dgm:pt>
    <dgm:pt modelId="{840AA7AB-0D47-4789-B9B6-AFA7315D07E9}" type="pres">
      <dgm:prSet presAssocID="{B80E4F47-2959-4237-93D8-4B3CA1B885B7}" presName="level" presStyleLbl="node1" presStyleIdx="0" presStyleCnt="4" custScaleY="149695">
        <dgm:presLayoutVars>
          <dgm:chMax val="1"/>
          <dgm:bulletEnabled val="1"/>
        </dgm:presLayoutVars>
      </dgm:prSet>
      <dgm:spPr/>
      <dgm:t>
        <a:bodyPr/>
        <a:lstStyle/>
        <a:p>
          <a:endParaRPr lang="lt-LT"/>
        </a:p>
      </dgm:t>
    </dgm:pt>
    <dgm:pt modelId="{0FFCBA41-A345-479B-8FA8-C8BAACC29BC1}" type="pres">
      <dgm:prSet presAssocID="{B80E4F47-2959-4237-93D8-4B3CA1B885B7}" presName="levelTx" presStyleLbl="revTx" presStyleIdx="0" presStyleCnt="0">
        <dgm:presLayoutVars>
          <dgm:chMax val="1"/>
          <dgm:bulletEnabled val="1"/>
        </dgm:presLayoutVars>
      </dgm:prSet>
      <dgm:spPr/>
      <dgm:t>
        <a:bodyPr/>
        <a:lstStyle/>
        <a:p>
          <a:endParaRPr lang="lt-LT"/>
        </a:p>
      </dgm:t>
    </dgm:pt>
    <dgm:pt modelId="{D71D3531-093A-4018-BC9F-93736B60AE86}" type="pres">
      <dgm:prSet presAssocID="{740E6398-278B-4331-B0DF-AA6FDE34EAB0}" presName="Name8" presStyleCnt="0"/>
      <dgm:spPr/>
    </dgm:pt>
    <dgm:pt modelId="{07E60EB2-E6E3-4337-BDFE-DD53A3E9A3C9}" type="pres">
      <dgm:prSet presAssocID="{740E6398-278B-4331-B0DF-AA6FDE34EAB0}" presName="level" presStyleLbl="node1" presStyleIdx="1" presStyleCnt="4" custScaleY="135408">
        <dgm:presLayoutVars>
          <dgm:chMax val="1"/>
          <dgm:bulletEnabled val="1"/>
        </dgm:presLayoutVars>
      </dgm:prSet>
      <dgm:spPr/>
      <dgm:t>
        <a:bodyPr/>
        <a:lstStyle/>
        <a:p>
          <a:endParaRPr lang="lt-LT"/>
        </a:p>
      </dgm:t>
    </dgm:pt>
    <dgm:pt modelId="{F4BE296B-67FC-403B-A160-D418B606F3CF}" type="pres">
      <dgm:prSet presAssocID="{740E6398-278B-4331-B0DF-AA6FDE34EAB0}" presName="levelTx" presStyleLbl="revTx" presStyleIdx="0" presStyleCnt="0">
        <dgm:presLayoutVars>
          <dgm:chMax val="1"/>
          <dgm:bulletEnabled val="1"/>
        </dgm:presLayoutVars>
      </dgm:prSet>
      <dgm:spPr/>
      <dgm:t>
        <a:bodyPr/>
        <a:lstStyle/>
        <a:p>
          <a:endParaRPr lang="lt-LT"/>
        </a:p>
      </dgm:t>
    </dgm:pt>
    <dgm:pt modelId="{526B0FE5-8BB0-4C1A-A740-E3C9138EEE1D}" type="pres">
      <dgm:prSet presAssocID="{AA824DB8-7E94-40C2-8008-3206FE943B72}" presName="Name8" presStyleCnt="0"/>
      <dgm:spPr/>
    </dgm:pt>
    <dgm:pt modelId="{44946592-515D-4DDD-8E61-1DF791EA658B}" type="pres">
      <dgm:prSet presAssocID="{AA824DB8-7E94-40C2-8008-3206FE943B72}" presName="level" presStyleLbl="node1" presStyleIdx="2" presStyleCnt="4">
        <dgm:presLayoutVars>
          <dgm:chMax val="1"/>
          <dgm:bulletEnabled val="1"/>
        </dgm:presLayoutVars>
      </dgm:prSet>
      <dgm:spPr/>
      <dgm:t>
        <a:bodyPr/>
        <a:lstStyle/>
        <a:p>
          <a:endParaRPr lang="lt-LT"/>
        </a:p>
      </dgm:t>
    </dgm:pt>
    <dgm:pt modelId="{29155304-8776-4A09-A20D-2F3B3D86D1F4}" type="pres">
      <dgm:prSet presAssocID="{AA824DB8-7E94-40C2-8008-3206FE943B72}" presName="levelTx" presStyleLbl="revTx" presStyleIdx="0" presStyleCnt="0">
        <dgm:presLayoutVars>
          <dgm:chMax val="1"/>
          <dgm:bulletEnabled val="1"/>
        </dgm:presLayoutVars>
      </dgm:prSet>
      <dgm:spPr/>
      <dgm:t>
        <a:bodyPr/>
        <a:lstStyle/>
        <a:p>
          <a:endParaRPr lang="lt-LT"/>
        </a:p>
      </dgm:t>
    </dgm:pt>
    <dgm:pt modelId="{8CBC5388-F8DF-49BE-BB51-409A08E6DF57}" type="pres">
      <dgm:prSet presAssocID="{9D52516F-CC90-4248-BECD-755ABDA5853C}" presName="Name8" presStyleCnt="0"/>
      <dgm:spPr/>
    </dgm:pt>
    <dgm:pt modelId="{02E2BF4B-DAD0-4A27-B7D7-0ABD358D38EF}" type="pres">
      <dgm:prSet presAssocID="{9D52516F-CC90-4248-BECD-755ABDA5853C}" presName="level" presStyleLbl="node1" presStyleIdx="3" presStyleCnt="4">
        <dgm:presLayoutVars>
          <dgm:chMax val="1"/>
          <dgm:bulletEnabled val="1"/>
        </dgm:presLayoutVars>
      </dgm:prSet>
      <dgm:spPr/>
      <dgm:t>
        <a:bodyPr/>
        <a:lstStyle/>
        <a:p>
          <a:endParaRPr lang="lt-LT"/>
        </a:p>
      </dgm:t>
    </dgm:pt>
    <dgm:pt modelId="{9767D33B-17C4-458E-BEC1-2FCE6B457FC1}" type="pres">
      <dgm:prSet presAssocID="{9D52516F-CC90-4248-BECD-755ABDA5853C}" presName="levelTx" presStyleLbl="revTx" presStyleIdx="0" presStyleCnt="0">
        <dgm:presLayoutVars>
          <dgm:chMax val="1"/>
          <dgm:bulletEnabled val="1"/>
        </dgm:presLayoutVars>
      </dgm:prSet>
      <dgm:spPr/>
      <dgm:t>
        <a:bodyPr/>
        <a:lstStyle/>
        <a:p>
          <a:endParaRPr lang="lt-LT"/>
        </a:p>
      </dgm:t>
    </dgm:pt>
  </dgm:ptLst>
  <dgm:cxnLst>
    <dgm:cxn modelId="{18F7C826-2518-4A5B-A022-CE42E8EAAF3C}" type="presOf" srcId="{B80E4F47-2959-4237-93D8-4B3CA1B885B7}" destId="{0FFCBA41-A345-479B-8FA8-C8BAACC29BC1}" srcOrd="1" destOrd="0" presId="urn:microsoft.com/office/officeart/2005/8/layout/pyramid1"/>
    <dgm:cxn modelId="{6D947456-9F16-45D0-8066-A8EEE57F6DA2}" srcId="{BBAE3447-188A-4793-A1C3-7304B5FA5FC6}" destId="{740E6398-278B-4331-B0DF-AA6FDE34EAB0}" srcOrd="1" destOrd="0" parTransId="{00A3EE55-55A3-4B80-B8FD-D9CB9CB9070F}" sibTransId="{B0C9B7CC-3F5A-4F99-BC3B-B8363522ACFE}"/>
    <dgm:cxn modelId="{D64B2F8C-6D65-42E4-8B0F-B2993983A36A}" type="presOf" srcId="{740E6398-278B-4331-B0DF-AA6FDE34EAB0}" destId="{07E60EB2-E6E3-4337-BDFE-DD53A3E9A3C9}" srcOrd="0" destOrd="0" presId="urn:microsoft.com/office/officeart/2005/8/layout/pyramid1"/>
    <dgm:cxn modelId="{7F3AB323-6985-420A-BFF1-E095CB5ADE51}" type="presOf" srcId="{9D52516F-CC90-4248-BECD-755ABDA5853C}" destId="{02E2BF4B-DAD0-4A27-B7D7-0ABD358D38EF}" srcOrd="0" destOrd="0" presId="urn:microsoft.com/office/officeart/2005/8/layout/pyramid1"/>
    <dgm:cxn modelId="{AD1A756E-3F82-414D-8AA8-AE214204BFD1}" type="presOf" srcId="{9D52516F-CC90-4248-BECD-755ABDA5853C}" destId="{9767D33B-17C4-458E-BEC1-2FCE6B457FC1}" srcOrd="1" destOrd="0" presId="urn:microsoft.com/office/officeart/2005/8/layout/pyramid1"/>
    <dgm:cxn modelId="{CCD43F9A-E999-4F72-9207-7AAA3A7DECFD}" type="presOf" srcId="{AA824DB8-7E94-40C2-8008-3206FE943B72}" destId="{44946592-515D-4DDD-8E61-1DF791EA658B}" srcOrd="0" destOrd="0" presId="urn:microsoft.com/office/officeart/2005/8/layout/pyramid1"/>
    <dgm:cxn modelId="{142232BC-80A1-4DA3-B1D0-7865C016BD12}" type="presOf" srcId="{B80E4F47-2959-4237-93D8-4B3CA1B885B7}" destId="{840AA7AB-0D47-4789-B9B6-AFA7315D07E9}" srcOrd="0" destOrd="0" presId="urn:microsoft.com/office/officeart/2005/8/layout/pyramid1"/>
    <dgm:cxn modelId="{FE3846FC-8EE6-49B1-9B98-97A51C1CCA17}" type="presOf" srcId="{AA824DB8-7E94-40C2-8008-3206FE943B72}" destId="{29155304-8776-4A09-A20D-2F3B3D86D1F4}" srcOrd="1" destOrd="0" presId="urn:microsoft.com/office/officeart/2005/8/layout/pyramid1"/>
    <dgm:cxn modelId="{7E0C733E-3A4C-465F-B093-AA5D1168ABD1}" srcId="{BBAE3447-188A-4793-A1C3-7304B5FA5FC6}" destId="{B80E4F47-2959-4237-93D8-4B3CA1B885B7}" srcOrd="0" destOrd="0" parTransId="{E5C3F266-0306-49B7-8E1D-4D2E0396CCF1}" sibTransId="{721F1844-60F9-4D97-BEFA-E9774C8CA973}"/>
    <dgm:cxn modelId="{CA4CEC38-236A-4036-A705-5F10B66613B7}" type="presOf" srcId="{BBAE3447-188A-4793-A1C3-7304B5FA5FC6}" destId="{7E13B17A-8872-40DE-A526-495F79886360}" srcOrd="0" destOrd="0" presId="urn:microsoft.com/office/officeart/2005/8/layout/pyramid1"/>
    <dgm:cxn modelId="{E10B4AB5-884D-4545-A33E-341462B8C460}" srcId="{BBAE3447-188A-4793-A1C3-7304B5FA5FC6}" destId="{9D52516F-CC90-4248-BECD-755ABDA5853C}" srcOrd="3" destOrd="0" parTransId="{F71D203A-120B-4D24-AB07-C4318C55A175}" sibTransId="{E56678FD-0CF4-47E9-A56B-B7C9EBE6721E}"/>
    <dgm:cxn modelId="{B891FCE8-21A6-4DE0-BD62-B9FAA63C2329}" srcId="{BBAE3447-188A-4793-A1C3-7304B5FA5FC6}" destId="{AA824DB8-7E94-40C2-8008-3206FE943B72}" srcOrd="2" destOrd="0" parTransId="{3C2ACE5C-E16A-48AF-9709-09149C8A0CCD}" sibTransId="{569712F1-AD64-4165-9C79-28F651ED5658}"/>
    <dgm:cxn modelId="{28E8A43D-B3F2-4B33-AE5E-94A010E23F6A}" type="presOf" srcId="{740E6398-278B-4331-B0DF-AA6FDE34EAB0}" destId="{F4BE296B-67FC-403B-A160-D418B606F3CF}" srcOrd="1" destOrd="0" presId="urn:microsoft.com/office/officeart/2005/8/layout/pyramid1"/>
    <dgm:cxn modelId="{C69C809D-F0F4-4289-8762-E57D65E87BF7}" type="presParOf" srcId="{7E13B17A-8872-40DE-A526-495F79886360}" destId="{78C8F3B6-9243-4297-B74D-00A4455AA1A2}" srcOrd="0" destOrd="0" presId="urn:microsoft.com/office/officeart/2005/8/layout/pyramid1"/>
    <dgm:cxn modelId="{A4F38B01-A14E-4FA5-9AA8-4B537C439810}" type="presParOf" srcId="{78C8F3B6-9243-4297-B74D-00A4455AA1A2}" destId="{840AA7AB-0D47-4789-B9B6-AFA7315D07E9}" srcOrd="0" destOrd="0" presId="urn:microsoft.com/office/officeart/2005/8/layout/pyramid1"/>
    <dgm:cxn modelId="{35A85F86-2D13-4CCC-B66B-C980A74B01CF}" type="presParOf" srcId="{78C8F3B6-9243-4297-B74D-00A4455AA1A2}" destId="{0FFCBA41-A345-479B-8FA8-C8BAACC29BC1}" srcOrd="1" destOrd="0" presId="urn:microsoft.com/office/officeart/2005/8/layout/pyramid1"/>
    <dgm:cxn modelId="{7D90711E-177F-4432-9FED-56F677A054DF}" type="presParOf" srcId="{7E13B17A-8872-40DE-A526-495F79886360}" destId="{D71D3531-093A-4018-BC9F-93736B60AE86}" srcOrd="1" destOrd="0" presId="urn:microsoft.com/office/officeart/2005/8/layout/pyramid1"/>
    <dgm:cxn modelId="{B9011DA6-C713-4342-B979-CB7E83DFF1DB}" type="presParOf" srcId="{D71D3531-093A-4018-BC9F-93736B60AE86}" destId="{07E60EB2-E6E3-4337-BDFE-DD53A3E9A3C9}" srcOrd="0" destOrd="0" presId="urn:microsoft.com/office/officeart/2005/8/layout/pyramid1"/>
    <dgm:cxn modelId="{D6E66F23-94C5-4507-AC87-09978FF6AEDF}" type="presParOf" srcId="{D71D3531-093A-4018-BC9F-93736B60AE86}" destId="{F4BE296B-67FC-403B-A160-D418B606F3CF}" srcOrd="1" destOrd="0" presId="urn:microsoft.com/office/officeart/2005/8/layout/pyramid1"/>
    <dgm:cxn modelId="{C7DB1F5E-C683-401F-B0D9-288256F7FD3C}" type="presParOf" srcId="{7E13B17A-8872-40DE-A526-495F79886360}" destId="{526B0FE5-8BB0-4C1A-A740-E3C9138EEE1D}" srcOrd="2" destOrd="0" presId="urn:microsoft.com/office/officeart/2005/8/layout/pyramid1"/>
    <dgm:cxn modelId="{1BC8FB9D-B1D3-462E-93C7-45CF2A448148}" type="presParOf" srcId="{526B0FE5-8BB0-4C1A-A740-E3C9138EEE1D}" destId="{44946592-515D-4DDD-8E61-1DF791EA658B}" srcOrd="0" destOrd="0" presId="urn:microsoft.com/office/officeart/2005/8/layout/pyramid1"/>
    <dgm:cxn modelId="{E6DF2FC8-D820-4372-8ABF-F843D6FEC1BB}" type="presParOf" srcId="{526B0FE5-8BB0-4C1A-A740-E3C9138EEE1D}" destId="{29155304-8776-4A09-A20D-2F3B3D86D1F4}" srcOrd="1" destOrd="0" presId="urn:microsoft.com/office/officeart/2005/8/layout/pyramid1"/>
    <dgm:cxn modelId="{0B3A068A-8FB9-4AF7-8E45-0BCCA5843057}" type="presParOf" srcId="{7E13B17A-8872-40DE-A526-495F79886360}" destId="{8CBC5388-F8DF-49BE-BB51-409A08E6DF57}" srcOrd="3" destOrd="0" presId="urn:microsoft.com/office/officeart/2005/8/layout/pyramid1"/>
    <dgm:cxn modelId="{1C8405BB-87D4-4021-A6F3-ED37163ACF50}" type="presParOf" srcId="{8CBC5388-F8DF-49BE-BB51-409A08E6DF57}" destId="{02E2BF4B-DAD0-4A27-B7D7-0ABD358D38EF}" srcOrd="0" destOrd="0" presId="urn:microsoft.com/office/officeart/2005/8/layout/pyramid1"/>
    <dgm:cxn modelId="{1ED1D7A8-D949-4E52-A787-D3CA8A46C2B9}" type="presParOf" srcId="{8CBC5388-F8DF-49BE-BB51-409A08E6DF57}" destId="{9767D33B-17C4-458E-BEC1-2FCE6B457FC1}"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792E95-EE20-4B3F-BE2E-DBB36959CD1D}">
      <dsp:nvSpPr>
        <dsp:cNvPr id="0" name=""/>
        <dsp:cNvSpPr/>
      </dsp:nvSpPr>
      <dsp:spPr>
        <a:xfrm rot="5400000">
          <a:off x="4478994" y="-1834108"/>
          <a:ext cx="1137116" cy="497233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lt-LT" sz="1050" b="0" kern="1200" dirty="0"/>
            <a:t>Užtikrinti atminties institucijų koordinuotą skaitmeninimo veiklą ir konsoliduotų skaitmeninimo paslaugų teikimą per skaitmeninimo kompetencijos centrų tinklą</a:t>
          </a:r>
          <a:endParaRPr lang="lt-LT" sz="1050" kern="1200" dirty="0"/>
        </a:p>
        <a:p>
          <a:pPr marL="57150" lvl="1" indent="-57150" algn="l" defTabSz="466725">
            <a:lnSpc>
              <a:spcPct val="90000"/>
            </a:lnSpc>
            <a:spcBef>
              <a:spcPct val="0"/>
            </a:spcBef>
            <a:spcAft>
              <a:spcPct val="15000"/>
            </a:spcAft>
            <a:buChar char="••"/>
          </a:pPr>
          <a:r>
            <a:rPr lang="lt-LT" sz="1050" kern="1200" dirty="0"/>
            <a:t>Sistemingai tobulinti atminties institucijose dirbančių skaitmeninimo srities specialistų kompetencijas, didinant jų gebėjimus teikti kokybiškas skaitmeninio paveldo paslaugas</a:t>
          </a:r>
        </a:p>
        <a:p>
          <a:pPr marL="57150" lvl="1" indent="-57150" algn="l" defTabSz="466725">
            <a:lnSpc>
              <a:spcPct val="90000"/>
            </a:lnSpc>
            <a:spcBef>
              <a:spcPct val="0"/>
            </a:spcBef>
            <a:spcAft>
              <a:spcPct val="15000"/>
            </a:spcAft>
            <a:buChar char="••"/>
          </a:pPr>
          <a:r>
            <a:rPr lang="lt-LT" sz="1050" kern="1200" dirty="0"/>
            <a:t>Sukurti šiuolaikines sąlygas atitinkančius skaitmeninio turinio valdymo ir naudojimo teisinio reguliavimo modelius</a:t>
          </a:r>
        </a:p>
      </dsp:txBody>
      <dsp:txXfrm rot="-5400000">
        <a:off x="2561387" y="139008"/>
        <a:ext cx="4916823" cy="1026098"/>
      </dsp:txXfrm>
    </dsp:sp>
    <dsp:sp modelId="{FBB4FC2B-29EB-4CBE-9D7E-D29AE3D5A0AF}">
      <dsp:nvSpPr>
        <dsp:cNvPr id="0" name=""/>
        <dsp:cNvSpPr/>
      </dsp:nvSpPr>
      <dsp:spPr>
        <a:xfrm>
          <a:off x="0" y="1393"/>
          <a:ext cx="2336449" cy="13013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lt-LT" sz="1300" kern="1200" dirty="0">
              <a:solidFill>
                <a:schemeClr val="bg1"/>
              </a:solidFill>
            </a:rPr>
            <a:t>Didinti virtualios kultūros paveldo erdvės integralumą ir tvarumą, grindžiamą procesų koordinavimu ir tarpinstituciniu bendradarbiavimu</a:t>
          </a:r>
          <a:endParaRPr lang="lt-LT" sz="1300" kern="1200" dirty="0"/>
        </a:p>
      </dsp:txBody>
      <dsp:txXfrm>
        <a:off x="63526" y="64919"/>
        <a:ext cx="2209397" cy="1174275"/>
      </dsp:txXfrm>
    </dsp:sp>
    <dsp:sp modelId="{7919A74A-836D-45EF-9975-10B6B03F06F7}">
      <dsp:nvSpPr>
        <dsp:cNvPr id="0" name=""/>
        <dsp:cNvSpPr/>
      </dsp:nvSpPr>
      <dsp:spPr>
        <a:xfrm rot="5400000">
          <a:off x="4636635" y="-570547"/>
          <a:ext cx="946074" cy="497233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lt-LT" sz="1100" kern="1200" dirty="0"/>
            <a:t>Sukurti teisines ir organizacines sąlygas koordinuotai bei kokybiškai vykdyti skaitmeninio kultūros paveldo ilgalaikio išsaugojimo procesus atminties institucijose</a:t>
          </a:r>
        </a:p>
        <a:p>
          <a:pPr marL="57150" lvl="1" indent="-57150" algn="l" defTabSz="488950">
            <a:lnSpc>
              <a:spcPct val="90000"/>
            </a:lnSpc>
            <a:spcBef>
              <a:spcPct val="0"/>
            </a:spcBef>
            <a:spcAft>
              <a:spcPct val="15000"/>
            </a:spcAft>
            <a:buChar char="••"/>
          </a:pPr>
          <a:r>
            <a:rPr lang="lt-LT" sz="1100" kern="1200" dirty="0"/>
            <a:t>Sudaryti palankias sąlygas sukurti ir plėtoti tvarią skaitmeninio kultūros paveldo ilgalaikio išsaugojimo infrastruktūrą</a:t>
          </a:r>
        </a:p>
      </dsp:txBody>
      <dsp:txXfrm rot="-5400000">
        <a:off x="2623506" y="1488766"/>
        <a:ext cx="4926148" cy="853706"/>
      </dsp:txXfrm>
    </dsp:sp>
    <dsp:sp modelId="{256D563D-E11D-46E3-8685-B9EAF5E45D13}">
      <dsp:nvSpPr>
        <dsp:cNvPr id="0" name=""/>
        <dsp:cNvSpPr/>
      </dsp:nvSpPr>
      <dsp:spPr>
        <a:xfrm>
          <a:off x="237" y="1379043"/>
          <a:ext cx="2302550" cy="12135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lt-LT" sz="1400" kern="1200" dirty="0">
              <a:solidFill>
                <a:schemeClr val="bg1"/>
              </a:solidFill>
            </a:rPr>
            <a:t>Sukurti nacionalinę skaitmeninio kultūros paveldo ilgalaikio išsaugojimo sistemą</a:t>
          </a:r>
          <a:endParaRPr lang="lt-LT" sz="1400" kern="1200" dirty="0"/>
        </a:p>
      </dsp:txBody>
      <dsp:txXfrm>
        <a:off x="59476" y="1438282"/>
        <a:ext cx="2184072" cy="1095033"/>
      </dsp:txXfrm>
    </dsp:sp>
    <dsp:sp modelId="{F67648CA-A7DE-49D5-B486-12C5DD61F38B}">
      <dsp:nvSpPr>
        <dsp:cNvPr id="0" name=""/>
        <dsp:cNvSpPr/>
      </dsp:nvSpPr>
      <dsp:spPr>
        <a:xfrm rot="5400000">
          <a:off x="4322850" y="873985"/>
          <a:ext cx="1485821" cy="497233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lt-LT" sz="1000" kern="1200" dirty="0"/>
            <a:t>Skatinant įvairių sektorių institucijų bendradarbiavimą kurti inovatyvias skaitmeninio kultūros paveldo panaudojimo visuomenės reikmėms skirtas elektronines paslaugas ir produktus</a:t>
          </a:r>
        </a:p>
        <a:p>
          <a:pPr marL="57150" lvl="1" indent="-57150" algn="just" defTabSz="444500">
            <a:lnSpc>
              <a:spcPct val="90000"/>
            </a:lnSpc>
            <a:spcBef>
              <a:spcPct val="0"/>
            </a:spcBef>
            <a:spcAft>
              <a:spcPct val="15000"/>
            </a:spcAft>
            <a:buChar char="••"/>
          </a:pPr>
          <a:r>
            <a:rPr lang="lt-LT" sz="1000" kern="1200" dirty="0"/>
            <a:t>Užtikrinti Lietuvos atminties institucijose suskaitmeninto kultūros paveldo ir jo pagrindu sukurtų elektroninių paslaugų ir produktų paiešką ir prieinamumą visuomenei vieno langelio principu</a:t>
          </a:r>
        </a:p>
        <a:p>
          <a:pPr marL="57150" lvl="1" indent="-57150" algn="just" defTabSz="444500">
            <a:lnSpc>
              <a:spcPct val="90000"/>
            </a:lnSpc>
            <a:spcBef>
              <a:spcPct val="0"/>
            </a:spcBef>
            <a:spcAft>
              <a:spcPct val="15000"/>
            </a:spcAft>
            <a:buChar char="••"/>
          </a:pPr>
          <a:r>
            <a:rPr lang="lt-LT" sz="1000" kern="1200" dirty="0"/>
            <a:t>Užtikrinti kuriamos virtualios kultūros paveldo erdvės atitikimą vartotojų poreikius, skatinti visuomenę naudotis sukurta elektroninių kultūros paveldo paslaugų ir produktų įvairove</a:t>
          </a:r>
        </a:p>
        <a:p>
          <a:pPr marL="57150" lvl="1" indent="-57150" algn="just" defTabSz="444500">
            <a:lnSpc>
              <a:spcPct val="90000"/>
            </a:lnSpc>
            <a:spcBef>
              <a:spcPct val="0"/>
            </a:spcBef>
            <a:spcAft>
              <a:spcPct val="15000"/>
            </a:spcAft>
            <a:buChar char="••"/>
          </a:pPr>
          <a:r>
            <a:rPr lang="lt-LT" sz="1000" kern="1200" dirty="0"/>
            <a:t>Sukurti geresnes skaitmeninio audiovizualinio turinio sklaidos galimybes</a:t>
          </a:r>
        </a:p>
      </dsp:txBody>
      <dsp:txXfrm rot="-5400000">
        <a:off x="2579595" y="2689772"/>
        <a:ext cx="4899800" cy="1340757"/>
      </dsp:txXfrm>
    </dsp:sp>
    <dsp:sp modelId="{7ACFE263-5321-481F-95F2-E01D62404630}">
      <dsp:nvSpPr>
        <dsp:cNvPr id="0" name=""/>
        <dsp:cNvSpPr/>
      </dsp:nvSpPr>
      <dsp:spPr>
        <a:xfrm>
          <a:off x="0" y="2717391"/>
          <a:ext cx="2354657" cy="12773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lt-LT" sz="1300" kern="1200" dirty="0"/>
            <a:t>Kurti turtingą visuomenės poreikius atitinkančią virtualią kultūros paveldo erdvę, didinti jos pasiekiamumą ir matomumą</a:t>
          </a:r>
        </a:p>
      </dsp:txBody>
      <dsp:txXfrm>
        <a:off x="62356" y="2779747"/>
        <a:ext cx="2229945" cy="11526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0AA7AB-0D47-4789-B9B6-AFA7315D07E9}">
      <dsp:nvSpPr>
        <dsp:cNvPr id="0" name=""/>
        <dsp:cNvSpPr/>
      </dsp:nvSpPr>
      <dsp:spPr>
        <a:xfrm>
          <a:off x="2845038" y="0"/>
          <a:ext cx="2539522" cy="1432255"/>
        </a:xfrm>
        <a:prstGeom prst="trapezoid">
          <a:avLst>
            <a:gd name="adj" fmla="val 88655"/>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endParaRPr lang="en-US" sz="1300" kern="1200" dirty="0"/>
        </a:p>
        <a:p>
          <a:pPr lvl="0" algn="ctr" defTabSz="577850">
            <a:lnSpc>
              <a:spcPct val="90000"/>
            </a:lnSpc>
            <a:spcBef>
              <a:spcPct val="0"/>
            </a:spcBef>
            <a:spcAft>
              <a:spcPct val="35000"/>
            </a:spcAft>
          </a:pPr>
          <a:endParaRPr lang="lt-LT" sz="1300" kern="1200" dirty="0"/>
        </a:p>
        <a:p>
          <a:pPr lvl="0" algn="ctr" defTabSz="577850">
            <a:lnSpc>
              <a:spcPct val="100000"/>
            </a:lnSpc>
            <a:spcBef>
              <a:spcPct val="0"/>
            </a:spcBef>
            <a:spcAft>
              <a:spcPct val="35000"/>
            </a:spcAft>
          </a:pPr>
          <a:r>
            <a:rPr lang="lt-LT" sz="1300" kern="1200" dirty="0"/>
            <a:t>Nacionaliniai </a:t>
          </a:r>
          <a:endParaRPr lang="en-US" sz="1300" kern="1200" dirty="0"/>
        </a:p>
        <a:p>
          <a:pPr lvl="0" algn="ctr" defTabSz="577850">
            <a:lnSpc>
              <a:spcPct val="100000"/>
            </a:lnSpc>
            <a:spcBef>
              <a:spcPct val="0"/>
            </a:spcBef>
            <a:spcAft>
              <a:spcPct val="35000"/>
            </a:spcAft>
          </a:pPr>
          <a:r>
            <a:rPr lang="lt-LT" sz="1300" kern="1200" dirty="0"/>
            <a:t>skaitmeninimo </a:t>
          </a:r>
          <a:endParaRPr lang="en-US" sz="1300" kern="1200" dirty="0"/>
        </a:p>
        <a:p>
          <a:pPr lvl="0" algn="ctr" defTabSz="577850">
            <a:lnSpc>
              <a:spcPct val="100000"/>
            </a:lnSpc>
            <a:spcBef>
              <a:spcPct val="0"/>
            </a:spcBef>
            <a:spcAft>
              <a:spcPct val="35000"/>
            </a:spcAft>
          </a:pPr>
          <a:r>
            <a:rPr lang="lt-LT" sz="1300" kern="1200" dirty="0"/>
            <a:t>kompetencijų centrai (4)</a:t>
          </a:r>
        </a:p>
      </dsp:txBody>
      <dsp:txXfrm>
        <a:off x="2845038" y="0"/>
        <a:ext cx="2539522" cy="1432255"/>
      </dsp:txXfrm>
    </dsp:sp>
    <dsp:sp modelId="{07E60EB2-E6E3-4337-BDFE-DD53A3E9A3C9}">
      <dsp:nvSpPr>
        <dsp:cNvPr id="0" name=""/>
        <dsp:cNvSpPr/>
      </dsp:nvSpPr>
      <dsp:spPr>
        <a:xfrm>
          <a:off x="1696464" y="1432255"/>
          <a:ext cx="4836671" cy="1295559"/>
        </a:xfrm>
        <a:prstGeom prst="trapezoid">
          <a:avLst>
            <a:gd name="adj" fmla="val 88655"/>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lt-LT" sz="1200" kern="1200" dirty="0"/>
        </a:p>
        <a:p>
          <a:pPr lvl="0" algn="ctr" defTabSz="533400">
            <a:lnSpc>
              <a:spcPct val="90000"/>
            </a:lnSpc>
            <a:spcBef>
              <a:spcPct val="0"/>
            </a:spcBef>
            <a:spcAft>
              <a:spcPct val="35000"/>
            </a:spcAft>
          </a:pPr>
          <a:r>
            <a:rPr lang="lt-LT" sz="1300" kern="1200" dirty="0"/>
            <a:t>Regioniniai skaitmeninimo kompetencijų centrai: apskričių viešosios bibliotekos (5), Lietuvos jūrų muziejus, Nacionalinis M.K.Čiurlionio dailės muziejus, Šiaulių „A</a:t>
          </a:r>
          <a:r>
            <a:rPr lang="en-US" sz="1300" kern="1200" dirty="0"/>
            <a:t>u</a:t>
          </a:r>
          <a:r>
            <a:rPr lang="lt-LT" sz="1300" kern="1200" dirty="0"/>
            <a:t>šros" muziejus</a:t>
          </a:r>
        </a:p>
      </dsp:txBody>
      <dsp:txXfrm>
        <a:off x="2542881" y="1432255"/>
        <a:ext cx="3143836" cy="1295559"/>
      </dsp:txXfrm>
    </dsp:sp>
    <dsp:sp modelId="{44946592-515D-4DDD-8E61-1DF791EA658B}">
      <dsp:nvSpPr>
        <dsp:cNvPr id="0" name=""/>
        <dsp:cNvSpPr/>
      </dsp:nvSpPr>
      <dsp:spPr>
        <a:xfrm>
          <a:off x="848232" y="2727814"/>
          <a:ext cx="6533135" cy="956782"/>
        </a:xfrm>
        <a:prstGeom prst="trapezoid">
          <a:avLst>
            <a:gd name="adj" fmla="val 88655"/>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lt-LT" sz="1300" kern="1200" dirty="0"/>
            <a:t>Sektoriniai skaitmeninio kompetencijų centrai:                                          Vilniaus univertiteto biblioteka, Lietuvos mokslų akademijos Vrublevskių biblioteka, Lietuvos nacionalinis radijas ir televizija</a:t>
          </a:r>
        </a:p>
      </dsp:txBody>
      <dsp:txXfrm>
        <a:off x="1991530" y="2727814"/>
        <a:ext cx="4246538" cy="956782"/>
      </dsp:txXfrm>
    </dsp:sp>
    <dsp:sp modelId="{02E2BF4B-DAD0-4A27-B7D7-0ABD358D38EF}">
      <dsp:nvSpPr>
        <dsp:cNvPr id="0" name=""/>
        <dsp:cNvSpPr/>
      </dsp:nvSpPr>
      <dsp:spPr>
        <a:xfrm>
          <a:off x="0" y="3684596"/>
          <a:ext cx="8229600" cy="956782"/>
        </a:xfrm>
        <a:prstGeom prst="trapezoid">
          <a:avLst>
            <a:gd name="adj" fmla="val 88655"/>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lt-LT" sz="1300" kern="1200" dirty="0"/>
            <a:t>Skaitmeninimo veiklas  vykdančios  atminties institucijos: viešosios bibliotekos (60), muziejai (100), archyvai (8), mokslo tyrimų institutai (7), akademinės bibliotekos (18), audiovizualinį paveldą saugančios institucijos</a:t>
          </a:r>
          <a:endParaRPr lang="lt-LT" sz="1300" kern="1200" dirty="0">
            <a:solidFill>
              <a:srgbClr val="FFFF00"/>
            </a:solidFill>
          </a:endParaRPr>
        </a:p>
      </dsp:txBody>
      <dsp:txXfrm>
        <a:off x="1440179" y="3684596"/>
        <a:ext cx="5349240" cy="95678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6967"/>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56737" y="0"/>
            <a:ext cx="2950475" cy="496967"/>
          </a:xfrm>
          <a:prstGeom prst="rect">
            <a:avLst/>
          </a:prstGeom>
        </p:spPr>
        <p:txBody>
          <a:bodyPr vert="horz" lIns="91440" tIns="45720" rIns="91440" bIns="45720" rtlCol="0"/>
          <a:lstStyle>
            <a:lvl1pPr algn="r">
              <a:defRPr sz="1200"/>
            </a:lvl1pPr>
          </a:lstStyle>
          <a:p>
            <a:fld id="{01C2805F-D287-49C6-BA20-C1DA6B124284}" type="datetimeFigureOut">
              <a:rPr lang="lt-LT" smtClean="0"/>
              <a:t>2019.06.20</a:t>
            </a:fld>
            <a:endParaRPr lang="lt-LT"/>
          </a:p>
        </p:txBody>
      </p:sp>
      <p:sp>
        <p:nvSpPr>
          <p:cNvPr id="4" name="Slide Image Placeholder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0879" y="4721186"/>
            <a:ext cx="5447030" cy="447270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9440646"/>
            <a:ext cx="2950475" cy="496967"/>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56737" y="9440646"/>
            <a:ext cx="2950475" cy="496967"/>
          </a:xfrm>
          <a:prstGeom prst="rect">
            <a:avLst/>
          </a:prstGeom>
        </p:spPr>
        <p:txBody>
          <a:bodyPr vert="horz" lIns="91440" tIns="45720" rIns="91440" bIns="45720" rtlCol="0" anchor="b"/>
          <a:lstStyle>
            <a:lvl1pPr algn="r">
              <a:defRPr sz="1200"/>
            </a:lvl1pPr>
          </a:lstStyle>
          <a:p>
            <a:fld id="{C9DBCED9-7854-4816-B8D4-773E3D507B49}" type="slidenum">
              <a:rPr lang="lt-LT" smtClean="0"/>
              <a:t>‹#›</a:t>
            </a:fld>
            <a:endParaRPr lang="lt-LT"/>
          </a:p>
        </p:txBody>
      </p:sp>
    </p:spTree>
    <p:extLst>
      <p:ext uri="{BB962C8B-B14F-4D97-AF65-F5344CB8AC3E}">
        <p14:creationId xmlns:p14="http://schemas.microsoft.com/office/powerpoint/2010/main" val="3584724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C9DBCED9-7854-4816-B8D4-773E3D507B49}" type="slidenum">
              <a:rPr lang="lt-LT" smtClean="0"/>
              <a:t>1</a:t>
            </a:fld>
            <a:endParaRPr lang="lt-LT"/>
          </a:p>
        </p:txBody>
      </p:sp>
    </p:spTree>
    <p:extLst>
      <p:ext uri="{BB962C8B-B14F-4D97-AF65-F5344CB8AC3E}">
        <p14:creationId xmlns:p14="http://schemas.microsoft.com/office/powerpoint/2010/main" val="1400111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baseline="0" dirty="0"/>
          </a:p>
        </p:txBody>
      </p:sp>
      <p:sp>
        <p:nvSpPr>
          <p:cNvPr id="4" name="Slide Number Placeholder 3"/>
          <p:cNvSpPr>
            <a:spLocks noGrp="1"/>
          </p:cNvSpPr>
          <p:nvPr>
            <p:ph type="sldNum" sz="quarter" idx="10"/>
          </p:nvPr>
        </p:nvSpPr>
        <p:spPr/>
        <p:txBody>
          <a:bodyPr/>
          <a:lstStyle/>
          <a:p>
            <a:fld id="{C9DBCED9-7854-4816-B8D4-773E3D507B49}" type="slidenum">
              <a:rPr lang="lt-LT" smtClean="0"/>
              <a:t>10</a:t>
            </a:fld>
            <a:endParaRPr lang="lt-LT"/>
          </a:p>
        </p:txBody>
      </p:sp>
    </p:spTree>
    <p:extLst>
      <p:ext uri="{BB962C8B-B14F-4D97-AF65-F5344CB8AC3E}">
        <p14:creationId xmlns:p14="http://schemas.microsoft.com/office/powerpoint/2010/main" val="1712154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sz="1100" dirty="0"/>
          </a:p>
        </p:txBody>
      </p:sp>
      <p:sp>
        <p:nvSpPr>
          <p:cNvPr id="4" name="Slide Number Placeholder 3"/>
          <p:cNvSpPr>
            <a:spLocks noGrp="1"/>
          </p:cNvSpPr>
          <p:nvPr>
            <p:ph type="sldNum" sz="quarter" idx="10"/>
          </p:nvPr>
        </p:nvSpPr>
        <p:spPr/>
        <p:txBody>
          <a:bodyPr/>
          <a:lstStyle/>
          <a:p>
            <a:fld id="{C9DBCED9-7854-4816-B8D4-773E3D507B49}" type="slidenum">
              <a:rPr lang="lt-LT" smtClean="0"/>
              <a:t>11</a:t>
            </a:fld>
            <a:endParaRPr lang="lt-LT"/>
          </a:p>
        </p:txBody>
      </p:sp>
    </p:spTree>
    <p:extLst>
      <p:ext uri="{BB962C8B-B14F-4D97-AF65-F5344CB8AC3E}">
        <p14:creationId xmlns:p14="http://schemas.microsoft.com/office/powerpoint/2010/main" val="2131296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C9DBCED9-7854-4816-B8D4-773E3D507B49}" type="slidenum">
              <a:rPr lang="lt-LT" smtClean="0"/>
              <a:t>12</a:t>
            </a:fld>
            <a:endParaRPr lang="lt-LT"/>
          </a:p>
        </p:txBody>
      </p:sp>
    </p:spTree>
    <p:extLst>
      <p:ext uri="{BB962C8B-B14F-4D97-AF65-F5344CB8AC3E}">
        <p14:creationId xmlns:p14="http://schemas.microsoft.com/office/powerpoint/2010/main" val="4122579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sz="1100" dirty="0"/>
          </a:p>
        </p:txBody>
      </p:sp>
      <p:sp>
        <p:nvSpPr>
          <p:cNvPr id="4" name="Slide Number Placeholder 3"/>
          <p:cNvSpPr>
            <a:spLocks noGrp="1"/>
          </p:cNvSpPr>
          <p:nvPr>
            <p:ph type="sldNum" sz="quarter" idx="10"/>
          </p:nvPr>
        </p:nvSpPr>
        <p:spPr/>
        <p:txBody>
          <a:bodyPr/>
          <a:lstStyle/>
          <a:p>
            <a:fld id="{C9DBCED9-7854-4816-B8D4-773E3D507B49}" type="slidenum">
              <a:rPr lang="lt-LT" smtClean="0"/>
              <a:t>2</a:t>
            </a:fld>
            <a:endParaRPr lang="lt-LT"/>
          </a:p>
        </p:txBody>
      </p:sp>
    </p:spTree>
    <p:extLst>
      <p:ext uri="{BB962C8B-B14F-4D97-AF65-F5344CB8AC3E}">
        <p14:creationId xmlns:p14="http://schemas.microsoft.com/office/powerpoint/2010/main" val="1922933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C9DBCED9-7854-4816-B8D4-773E3D507B49}" type="slidenum">
              <a:rPr lang="lt-LT" smtClean="0"/>
              <a:t>3</a:t>
            </a:fld>
            <a:endParaRPr lang="lt-LT"/>
          </a:p>
        </p:txBody>
      </p:sp>
    </p:spTree>
    <p:extLst>
      <p:ext uri="{BB962C8B-B14F-4D97-AF65-F5344CB8AC3E}">
        <p14:creationId xmlns:p14="http://schemas.microsoft.com/office/powerpoint/2010/main" val="2350377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sz="1100" dirty="0"/>
          </a:p>
        </p:txBody>
      </p:sp>
      <p:sp>
        <p:nvSpPr>
          <p:cNvPr id="4" name="Slide Number Placeholder 3"/>
          <p:cNvSpPr>
            <a:spLocks noGrp="1"/>
          </p:cNvSpPr>
          <p:nvPr>
            <p:ph type="sldNum" sz="quarter" idx="10"/>
          </p:nvPr>
        </p:nvSpPr>
        <p:spPr/>
        <p:txBody>
          <a:bodyPr/>
          <a:lstStyle/>
          <a:p>
            <a:fld id="{C9DBCED9-7854-4816-B8D4-773E3D507B49}" type="slidenum">
              <a:rPr lang="lt-LT" smtClean="0"/>
              <a:t>4</a:t>
            </a:fld>
            <a:endParaRPr lang="lt-LT"/>
          </a:p>
        </p:txBody>
      </p:sp>
    </p:spTree>
    <p:extLst>
      <p:ext uri="{BB962C8B-B14F-4D97-AF65-F5344CB8AC3E}">
        <p14:creationId xmlns:p14="http://schemas.microsoft.com/office/powerpoint/2010/main" val="814608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C9DBCED9-7854-4816-B8D4-773E3D507B49}" type="slidenum">
              <a:rPr lang="lt-LT" smtClean="0"/>
              <a:t>5</a:t>
            </a:fld>
            <a:endParaRPr lang="lt-LT"/>
          </a:p>
        </p:txBody>
      </p:sp>
    </p:spTree>
    <p:extLst>
      <p:ext uri="{BB962C8B-B14F-4D97-AF65-F5344CB8AC3E}">
        <p14:creationId xmlns:p14="http://schemas.microsoft.com/office/powerpoint/2010/main" val="185217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sz="1100" dirty="0"/>
          </a:p>
        </p:txBody>
      </p:sp>
      <p:sp>
        <p:nvSpPr>
          <p:cNvPr id="4" name="Slide Number Placeholder 3"/>
          <p:cNvSpPr>
            <a:spLocks noGrp="1"/>
          </p:cNvSpPr>
          <p:nvPr>
            <p:ph type="sldNum" sz="quarter" idx="10"/>
          </p:nvPr>
        </p:nvSpPr>
        <p:spPr/>
        <p:txBody>
          <a:bodyPr/>
          <a:lstStyle/>
          <a:p>
            <a:fld id="{C9DBCED9-7854-4816-B8D4-773E3D507B49}" type="slidenum">
              <a:rPr lang="lt-LT" smtClean="0"/>
              <a:t>6</a:t>
            </a:fld>
            <a:endParaRPr lang="lt-LT"/>
          </a:p>
        </p:txBody>
      </p:sp>
    </p:spTree>
    <p:extLst>
      <p:ext uri="{BB962C8B-B14F-4D97-AF65-F5344CB8AC3E}">
        <p14:creationId xmlns:p14="http://schemas.microsoft.com/office/powerpoint/2010/main" val="3327216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C9DBCED9-7854-4816-B8D4-773E3D507B49}" type="slidenum">
              <a:rPr lang="lt-LT" smtClean="0"/>
              <a:t>7</a:t>
            </a:fld>
            <a:endParaRPr lang="lt-LT"/>
          </a:p>
        </p:txBody>
      </p:sp>
    </p:spTree>
    <p:extLst>
      <p:ext uri="{BB962C8B-B14F-4D97-AF65-F5344CB8AC3E}">
        <p14:creationId xmlns:p14="http://schemas.microsoft.com/office/powerpoint/2010/main" val="1458654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9DBCED9-7854-4816-B8D4-773E3D507B49}" type="slidenum">
              <a:rPr lang="lt-LT" smtClean="0"/>
              <a:t>8</a:t>
            </a:fld>
            <a:endParaRPr lang="lt-LT"/>
          </a:p>
        </p:txBody>
      </p:sp>
    </p:spTree>
    <p:extLst>
      <p:ext uri="{BB962C8B-B14F-4D97-AF65-F5344CB8AC3E}">
        <p14:creationId xmlns:p14="http://schemas.microsoft.com/office/powerpoint/2010/main" val="2361865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C9DBCED9-7854-4816-B8D4-773E3D507B49}" type="slidenum">
              <a:rPr lang="lt-LT" smtClean="0"/>
              <a:t>9</a:t>
            </a:fld>
            <a:endParaRPr lang="lt-LT"/>
          </a:p>
        </p:txBody>
      </p:sp>
    </p:spTree>
    <p:extLst>
      <p:ext uri="{BB962C8B-B14F-4D97-AF65-F5344CB8AC3E}">
        <p14:creationId xmlns:p14="http://schemas.microsoft.com/office/powerpoint/2010/main" val="3003845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lt-LT"/>
          </a:p>
        </p:txBody>
      </p:sp>
      <p:sp>
        <p:nvSpPr>
          <p:cNvPr id="4" name="Date Placeholder 3"/>
          <p:cNvSpPr>
            <a:spLocks noGrp="1"/>
          </p:cNvSpPr>
          <p:nvPr>
            <p:ph type="dt" sz="half" idx="10"/>
          </p:nvPr>
        </p:nvSpPr>
        <p:spPr/>
        <p:txBody>
          <a:bodyPr/>
          <a:lstStyle/>
          <a:p>
            <a:fld id="{0965C834-5099-45C6-9BAD-D3A288212BDA}" type="datetimeFigureOut">
              <a:rPr lang="lt-LT" smtClean="0"/>
              <a:t>2019.06.20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3827BB68-67E9-4262-AA81-A0995AB7F94B}" type="slidenum">
              <a:rPr lang="lt-LT" smtClean="0"/>
              <a:t>‹#›</a:t>
            </a:fld>
            <a:endParaRPr lang="lt-LT"/>
          </a:p>
        </p:txBody>
      </p:sp>
    </p:spTree>
    <p:extLst>
      <p:ext uri="{BB962C8B-B14F-4D97-AF65-F5344CB8AC3E}">
        <p14:creationId xmlns:p14="http://schemas.microsoft.com/office/powerpoint/2010/main" val="2894269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0965C834-5099-45C6-9BAD-D3A288212BDA}" type="datetimeFigureOut">
              <a:rPr lang="lt-LT" smtClean="0"/>
              <a:t>2019.06.20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3827BB68-67E9-4262-AA81-A0995AB7F94B}" type="slidenum">
              <a:rPr lang="lt-LT" smtClean="0"/>
              <a:t>‹#›</a:t>
            </a:fld>
            <a:endParaRPr lang="lt-LT"/>
          </a:p>
        </p:txBody>
      </p:sp>
    </p:spTree>
    <p:extLst>
      <p:ext uri="{BB962C8B-B14F-4D97-AF65-F5344CB8AC3E}">
        <p14:creationId xmlns:p14="http://schemas.microsoft.com/office/powerpoint/2010/main" val="153157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0965C834-5099-45C6-9BAD-D3A288212BDA}" type="datetimeFigureOut">
              <a:rPr lang="lt-LT" smtClean="0"/>
              <a:t>2019.06.20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3827BB68-67E9-4262-AA81-A0995AB7F94B}" type="slidenum">
              <a:rPr lang="lt-LT" smtClean="0"/>
              <a:t>‹#›</a:t>
            </a:fld>
            <a:endParaRPr lang="lt-LT"/>
          </a:p>
        </p:txBody>
      </p:sp>
    </p:spTree>
    <p:extLst>
      <p:ext uri="{BB962C8B-B14F-4D97-AF65-F5344CB8AC3E}">
        <p14:creationId xmlns:p14="http://schemas.microsoft.com/office/powerpoint/2010/main" val="1870734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0965C834-5099-45C6-9BAD-D3A288212BDA}" type="datetimeFigureOut">
              <a:rPr lang="lt-LT" smtClean="0"/>
              <a:t>2019.06.20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3827BB68-67E9-4262-AA81-A0995AB7F94B}" type="slidenum">
              <a:rPr lang="lt-LT" smtClean="0"/>
              <a:t>‹#›</a:t>
            </a:fld>
            <a:endParaRPr lang="lt-LT"/>
          </a:p>
        </p:txBody>
      </p:sp>
    </p:spTree>
    <p:extLst>
      <p:ext uri="{BB962C8B-B14F-4D97-AF65-F5344CB8AC3E}">
        <p14:creationId xmlns:p14="http://schemas.microsoft.com/office/powerpoint/2010/main" val="1824587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65C834-5099-45C6-9BAD-D3A288212BDA}" type="datetimeFigureOut">
              <a:rPr lang="lt-LT" smtClean="0"/>
              <a:t>2019.06.20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3827BB68-67E9-4262-AA81-A0995AB7F94B}" type="slidenum">
              <a:rPr lang="lt-LT" smtClean="0"/>
              <a:t>‹#›</a:t>
            </a:fld>
            <a:endParaRPr lang="lt-LT"/>
          </a:p>
        </p:txBody>
      </p:sp>
    </p:spTree>
    <p:extLst>
      <p:ext uri="{BB962C8B-B14F-4D97-AF65-F5344CB8AC3E}">
        <p14:creationId xmlns:p14="http://schemas.microsoft.com/office/powerpoint/2010/main" val="110142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p:cNvSpPr>
            <a:spLocks noGrp="1"/>
          </p:cNvSpPr>
          <p:nvPr>
            <p:ph type="dt" sz="half" idx="10"/>
          </p:nvPr>
        </p:nvSpPr>
        <p:spPr/>
        <p:txBody>
          <a:bodyPr/>
          <a:lstStyle/>
          <a:p>
            <a:fld id="{0965C834-5099-45C6-9BAD-D3A288212BDA}" type="datetimeFigureOut">
              <a:rPr lang="lt-LT" smtClean="0"/>
              <a:t>2019.06.20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3827BB68-67E9-4262-AA81-A0995AB7F94B}" type="slidenum">
              <a:rPr lang="lt-LT" smtClean="0"/>
              <a:t>‹#›</a:t>
            </a:fld>
            <a:endParaRPr lang="lt-LT"/>
          </a:p>
        </p:txBody>
      </p:sp>
    </p:spTree>
    <p:extLst>
      <p:ext uri="{BB962C8B-B14F-4D97-AF65-F5344CB8AC3E}">
        <p14:creationId xmlns:p14="http://schemas.microsoft.com/office/powerpoint/2010/main" val="3103303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p:cNvSpPr>
            <a:spLocks noGrp="1"/>
          </p:cNvSpPr>
          <p:nvPr>
            <p:ph type="dt" sz="half" idx="10"/>
          </p:nvPr>
        </p:nvSpPr>
        <p:spPr/>
        <p:txBody>
          <a:bodyPr/>
          <a:lstStyle/>
          <a:p>
            <a:fld id="{0965C834-5099-45C6-9BAD-D3A288212BDA}" type="datetimeFigureOut">
              <a:rPr lang="lt-LT" smtClean="0"/>
              <a:t>2019.06.20</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3827BB68-67E9-4262-AA81-A0995AB7F94B}" type="slidenum">
              <a:rPr lang="lt-LT" smtClean="0"/>
              <a:t>‹#›</a:t>
            </a:fld>
            <a:endParaRPr lang="lt-LT"/>
          </a:p>
        </p:txBody>
      </p:sp>
    </p:spTree>
    <p:extLst>
      <p:ext uri="{BB962C8B-B14F-4D97-AF65-F5344CB8AC3E}">
        <p14:creationId xmlns:p14="http://schemas.microsoft.com/office/powerpoint/2010/main" val="383963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2"/>
          <p:cNvSpPr>
            <a:spLocks noGrp="1"/>
          </p:cNvSpPr>
          <p:nvPr>
            <p:ph type="dt" sz="half" idx="10"/>
          </p:nvPr>
        </p:nvSpPr>
        <p:spPr/>
        <p:txBody>
          <a:bodyPr/>
          <a:lstStyle/>
          <a:p>
            <a:fld id="{0965C834-5099-45C6-9BAD-D3A288212BDA}" type="datetimeFigureOut">
              <a:rPr lang="lt-LT" smtClean="0"/>
              <a:t>2019.06.20</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3827BB68-67E9-4262-AA81-A0995AB7F94B}" type="slidenum">
              <a:rPr lang="lt-LT" smtClean="0"/>
              <a:t>‹#›</a:t>
            </a:fld>
            <a:endParaRPr lang="lt-LT"/>
          </a:p>
        </p:txBody>
      </p:sp>
    </p:spTree>
    <p:extLst>
      <p:ext uri="{BB962C8B-B14F-4D97-AF65-F5344CB8AC3E}">
        <p14:creationId xmlns:p14="http://schemas.microsoft.com/office/powerpoint/2010/main" val="3338977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5C834-5099-45C6-9BAD-D3A288212BDA}" type="datetimeFigureOut">
              <a:rPr lang="lt-LT" smtClean="0"/>
              <a:t>2019.06.20</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3827BB68-67E9-4262-AA81-A0995AB7F94B}" type="slidenum">
              <a:rPr lang="lt-LT" smtClean="0"/>
              <a:t>‹#›</a:t>
            </a:fld>
            <a:endParaRPr lang="lt-LT"/>
          </a:p>
        </p:txBody>
      </p:sp>
    </p:spTree>
    <p:extLst>
      <p:ext uri="{BB962C8B-B14F-4D97-AF65-F5344CB8AC3E}">
        <p14:creationId xmlns:p14="http://schemas.microsoft.com/office/powerpoint/2010/main" val="1464473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65C834-5099-45C6-9BAD-D3A288212BDA}" type="datetimeFigureOut">
              <a:rPr lang="lt-LT" smtClean="0"/>
              <a:t>2019.06.20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3827BB68-67E9-4262-AA81-A0995AB7F94B}" type="slidenum">
              <a:rPr lang="lt-LT" smtClean="0"/>
              <a:t>‹#›</a:t>
            </a:fld>
            <a:endParaRPr lang="lt-LT"/>
          </a:p>
        </p:txBody>
      </p:sp>
    </p:spTree>
    <p:extLst>
      <p:ext uri="{BB962C8B-B14F-4D97-AF65-F5344CB8AC3E}">
        <p14:creationId xmlns:p14="http://schemas.microsoft.com/office/powerpoint/2010/main" val="2970480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65C834-5099-45C6-9BAD-D3A288212BDA}" type="datetimeFigureOut">
              <a:rPr lang="lt-LT" smtClean="0"/>
              <a:t>2019.06.20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3827BB68-67E9-4262-AA81-A0995AB7F94B}" type="slidenum">
              <a:rPr lang="lt-LT" smtClean="0"/>
              <a:t>‹#›</a:t>
            </a:fld>
            <a:endParaRPr lang="lt-LT"/>
          </a:p>
        </p:txBody>
      </p:sp>
    </p:spTree>
    <p:extLst>
      <p:ext uri="{BB962C8B-B14F-4D97-AF65-F5344CB8AC3E}">
        <p14:creationId xmlns:p14="http://schemas.microsoft.com/office/powerpoint/2010/main" val="2261907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65C834-5099-45C6-9BAD-D3A288212BDA}" type="datetimeFigureOut">
              <a:rPr lang="lt-LT" smtClean="0"/>
              <a:t>2019.06.20</a:t>
            </a:fld>
            <a:endParaRPr lang="lt-L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27BB68-67E9-4262-AA81-A0995AB7F94B}" type="slidenum">
              <a:rPr lang="lt-LT" smtClean="0"/>
              <a:t>‹#›</a:t>
            </a:fld>
            <a:endParaRPr lang="lt-LT"/>
          </a:p>
        </p:txBody>
      </p:sp>
    </p:spTree>
    <p:extLst>
      <p:ext uri="{BB962C8B-B14F-4D97-AF65-F5344CB8AC3E}">
        <p14:creationId xmlns:p14="http://schemas.microsoft.com/office/powerpoint/2010/main" val="2546609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kultura.l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lt-LT" sz="3000" dirty="0"/>
              <a:t>Skaitmeninio kultūros paveldo aktualinimo ir išsaugojimo 2015-2020 metų programos įgyvendinimo apžvalga</a:t>
            </a:r>
          </a:p>
        </p:txBody>
      </p:sp>
      <p:sp>
        <p:nvSpPr>
          <p:cNvPr id="3" name="Subtitle 2"/>
          <p:cNvSpPr>
            <a:spLocks noGrp="1"/>
          </p:cNvSpPr>
          <p:nvPr>
            <p:ph type="subTitle" idx="1"/>
          </p:nvPr>
        </p:nvSpPr>
        <p:spPr/>
        <p:txBody>
          <a:bodyPr>
            <a:normAutofit/>
          </a:bodyPr>
          <a:lstStyle/>
          <a:p>
            <a:pPr algn="r"/>
            <a:endParaRPr lang="lt-LT" sz="1800" dirty="0"/>
          </a:p>
          <a:p>
            <a:pPr algn="r"/>
            <a:endParaRPr lang="lt-LT" sz="1800" dirty="0"/>
          </a:p>
          <a:p>
            <a:r>
              <a:rPr lang="lt-LT" sz="1800" dirty="0"/>
              <a:t>Lietuvos kultūros paveldo skaitmeninimo tarybos posėdis</a:t>
            </a:r>
          </a:p>
          <a:p>
            <a:r>
              <a:rPr lang="lt-LT" sz="1800" dirty="0"/>
              <a:t> 2019 m. birželio 20 d. </a:t>
            </a:r>
          </a:p>
        </p:txBody>
      </p:sp>
    </p:spTree>
    <p:extLst>
      <p:ext uri="{BB962C8B-B14F-4D97-AF65-F5344CB8AC3E}">
        <p14:creationId xmlns:p14="http://schemas.microsoft.com/office/powerpoint/2010/main" val="119347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2800" dirty="0">
                <a:solidFill>
                  <a:prstClr val="black"/>
                </a:solidFill>
              </a:rPr>
              <a:t>Skaitmeninio kultūros paveldo aktualinimo ir išsaugojimo 2015-2020 m. programa</a:t>
            </a:r>
            <a:endParaRPr lang="lt-LT"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49368682"/>
              </p:ext>
            </p:extLst>
          </p:nvPr>
        </p:nvGraphicFramePr>
        <p:xfrm>
          <a:off x="683568" y="1412776"/>
          <a:ext cx="7848872" cy="5165237"/>
        </p:xfrm>
        <a:graphic>
          <a:graphicData uri="http://schemas.openxmlformats.org/drawingml/2006/table">
            <a:tbl>
              <a:tblPr firstRow="1" firstCol="1" bandRow="1">
                <a:tableStyleId>{5C22544A-7EE6-4342-B048-85BDC9FD1C3A}</a:tableStyleId>
              </a:tblPr>
              <a:tblGrid>
                <a:gridCol w="2078187">
                  <a:extLst>
                    <a:ext uri="{9D8B030D-6E8A-4147-A177-3AD203B41FA5}">
                      <a16:colId xmlns:a16="http://schemas.microsoft.com/office/drawing/2014/main" xmlns="" val="20000"/>
                    </a:ext>
                  </a:extLst>
                </a:gridCol>
                <a:gridCol w="2010949">
                  <a:extLst>
                    <a:ext uri="{9D8B030D-6E8A-4147-A177-3AD203B41FA5}">
                      <a16:colId xmlns:a16="http://schemas.microsoft.com/office/drawing/2014/main" xmlns="" val="20001"/>
                    </a:ext>
                  </a:extLst>
                </a:gridCol>
                <a:gridCol w="524945">
                  <a:extLst>
                    <a:ext uri="{9D8B030D-6E8A-4147-A177-3AD203B41FA5}">
                      <a16:colId xmlns:a16="http://schemas.microsoft.com/office/drawing/2014/main" xmlns="" val="20002"/>
                    </a:ext>
                  </a:extLst>
                </a:gridCol>
                <a:gridCol w="611921">
                  <a:extLst>
                    <a:ext uri="{9D8B030D-6E8A-4147-A177-3AD203B41FA5}">
                      <a16:colId xmlns:a16="http://schemas.microsoft.com/office/drawing/2014/main" xmlns="" val="20003"/>
                    </a:ext>
                  </a:extLst>
                </a:gridCol>
                <a:gridCol w="611921">
                  <a:extLst>
                    <a:ext uri="{9D8B030D-6E8A-4147-A177-3AD203B41FA5}">
                      <a16:colId xmlns:a16="http://schemas.microsoft.com/office/drawing/2014/main" xmlns="" val="20004"/>
                    </a:ext>
                  </a:extLst>
                </a:gridCol>
                <a:gridCol w="2010949">
                  <a:extLst>
                    <a:ext uri="{9D8B030D-6E8A-4147-A177-3AD203B41FA5}">
                      <a16:colId xmlns:a16="http://schemas.microsoft.com/office/drawing/2014/main" xmlns="" val="20005"/>
                    </a:ext>
                  </a:extLst>
                </a:gridCol>
              </a:tblGrid>
              <a:tr h="220779">
                <a:tc rowSpan="2">
                  <a:txBody>
                    <a:bodyPr/>
                    <a:lstStyle/>
                    <a:p>
                      <a:pPr algn="ctr">
                        <a:lnSpc>
                          <a:spcPct val="115000"/>
                        </a:lnSpc>
                        <a:spcAft>
                          <a:spcPts val="0"/>
                        </a:spcAft>
                      </a:pPr>
                      <a:r>
                        <a:rPr lang="lt-LT" sz="950" dirty="0">
                          <a:effectLst/>
                        </a:rPr>
                        <a:t>Tikslo, uždavinio pavadinimas</a:t>
                      </a:r>
                      <a:endParaRPr lang="lt-LT" sz="950" dirty="0">
                        <a:effectLst/>
                        <a:latin typeface="Times New Roman"/>
                        <a:ea typeface="Times New Roman"/>
                      </a:endParaRPr>
                    </a:p>
                  </a:txBody>
                  <a:tcPr marL="35997" marR="35997" marT="0" marB="0"/>
                </a:tc>
                <a:tc rowSpan="2">
                  <a:txBody>
                    <a:bodyPr/>
                    <a:lstStyle/>
                    <a:p>
                      <a:pPr algn="ctr">
                        <a:lnSpc>
                          <a:spcPct val="115000"/>
                        </a:lnSpc>
                        <a:spcAft>
                          <a:spcPts val="0"/>
                        </a:spcAft>
                      </a:pPr>
                      <a:r>
                        <a:rPr lang="lt-LT" sz="950">
                          <a:effectLst/>
                        </a:rPr>
                        <a:t>Vertinimo kriterijus</a:t>
                      </a:r>
                      <a:endParaRPr lang="lt-LT" sz="950">
                        <a:effectLst/>
                        <a:latin typeface="Times New Roman"/>
                        <a:ea typeface="Times New Roman"/>
                      </a:endParaRPr>
                    </a:p>
                  </a:txBody>
                  <a:tcPr marL="35997" marR="35997" marT="0" marB="0"/>
                </a:tc>
                <a:tc gridSpan="3">
                  <a:txBody>
                    <a:bodyPr/>
                    <a:lstStyle/>
                    <a:p>
                      <a:pPr algn="ctr">
                        <a:lnSpc>
                          <a:spcPct val="115000"/>
                        </a:lnSpc>
                        <a:spcAft>
                          <a:spcPts val="0"/>
                        </a:spcAft>
                      </a:pPr>
                      <a:r>
                        <a:rPr lang="lt-LT" sz="950">
                          <a:effectLst/>
                        </a:rPr>
                        <a:t>Vertinimo kriterijaus reikšmė </a:t>
                      </a:r>
                      <a:endParaRPr lang="lt-LT" sz="950">
                        <a:effectLst/>
                        <a:latin typeface="Times New Roman"/>
                        <a:ea typeface="Times New Roman"/>
                      </a:endParaRPr>
                    </a:p>
                  </a:txBody>
                  <a:tcPr marL="35997" marR="35997" marT="0" marB="0"/>
                </a:tc>
                <a:tc hMerge="1">
                  <a:txBody>
                    <a:bodyPr/>
                    <a:lstStyle/>
                    <a:p>
                      <a:endParaRPr lang="lt-LT"/>
                    </a:p>
                  </a:txBody>
                  <a:tcPr/>
                </a:tc>
                <a:tc hMerge="1">
                  <a:txBody>
                    <a:bodyPr/>
                    <a:lstStyle/>
                    <a:p>
                      <a:endParaRPr lang="lt-LT"/>
                    </a:p>
                  </a:txBody>
                  <a:tcPr/>
                </a:tc>
                <a:tc rowSpan="2">
                  <a:txBody>
                    <a:bodyPr/>
                    <a:lstStyle/>
                    <a:p>
                      <a:pPr algn="ctr">
                        <a:lnSpc>
                          <a:spcPct val="115000"/>
                        </a:lnSpc>
                        <a:spcAft>
                          <a:spcPts val="0"/>
                        </a:spcAft>
                      </a:pPr>
                      <a:r>
                        <a:rPr lang="lt-LT" sz="950" dirty="0">
                          <a:effectLst/>
                        </a:rPr>
                        <a:t>Įgyvendinimas 2019 metais</a:t>
                      </a:r>
                      <a:endParaRPr lang="lt-LT" sz="950" dirty="0">
                        <a:effectLst/>
                        <a:latin typeface="Times New Roman"/>
                        <a:ea typeface="Times New Roman"/>
                      </a:endParaRPr>
                    </a:p>
                  </a:txBody>
                  <a:tcPr marL="35997" marR="35997" marT="0" marB="0"/>
                </a:tc>
                <a:extLst>
                  <a:ext uri="{0D108BD9-81ED-4DB2-BD59-A6C34878D82A}">
                    <a16:rowId xmlns:a16="http://schemas.microsoft.com/office/drawing/2014/main" xmlns="" val="10000"/>
                  </a:ext>
                </a:extLst>
              </a:tr>
              <a:tr h="165702">
                <a:tc vMerge="1">
                  <a:txBody>
                    <a:bodyPr/>
                    <a:lstStyle/>
                    <a:p>
                      <a:endParaRPr lang="lt-LT"/>
                    </a:p>
                  </a:txBody>
                  <a:tcPr/>
                </a:tc>
                <a:tc vMerge="1">
                  <a:txBody>
                    <a:bodyPr/>
                    <a:lstStyle/>
                    <a:p>
                      <a:endParaRPr lang="lt-LT"/>
                    </a:p>
                  </a:txBody>
                  <a:tcPr/>
                </a:tc>
                <a:tc>
                  <a:txBody>
                    <a:bodyPr/>
                    <a:lstStyle/>
                    <a:p>
                      <a:pPr algn="ctr">
                        <a:lnSpc>
                          <a:spcPct val="115000"/>
                        </a:lnSpc>
                        <a:spcAft>
                          <a:spcPts val="0"/>
                        </a:spcAft>
                      </a:pPr>
                      <a:r>
                        <a:rPr lang="lt-LT" sz="950">
                          <a:effectLst/>
                        </a:rPr>
                        <a:t>2014</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2017</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2020</a:t>
                      </a:r>
                      <a:endParaRPr lang="lt-LT" sz="950">
                        <a:effectLst/>
                        <a:latin typeface="Times New Roman"/>
                        <a:ea typeface="Times New Roman"/>
                      </a:endParaRPr>
                    </a:p>
                  </a:txBody>
                  <a:tcPr marL="35997" marR="35997" marT="0" marB="0"/>
                </a:tc>
                <a:tc vMerge="1">
                  <a:txBody>
                    <a:bodyPr/>
                    <a:lstStyle/>
                    <a:p>
                      <a:endParaRPr lang="lt-LT"/>
                    </a:p>
                  </a:txBody>
                  <a:tcPr/>
                </a:tc>
                <a:extLst>
                  <a:ext uri="{0D108BD9-81ED-4DB2-BD59-A6C34878D82A}">
                    <a16:rowId xmlns:a16="http://schemas.microsoft.com/office/drawing/2014/main" xmlns="" val="10001"/>
                  </a:ext>
                </a:extLst>
              </a:tr>
              <a:tr h="662147">
                <a:tc>
                  <a:txBody>
                    <a:bodyPr/>
                    <a:lstStyle/>
                    <a:p>
                      <a:pPr>
                        <a:lnSpc>
                          <a:spcPct val="115000"/>
                        </a:lnSpc>
                        <a:spcAft>
                          <a:spcPts val="0"/>
                        </a:spcAft>
                      </a:pPr>
                      <a:r>
                        <a:rPr lang="lt-LT" sz="950" dirty="0">
                          <a:effectLst/>
                        </a:rPr>
                        <a:t>3. Kurti turtingą visuomenės poreikius atitinkančią virtualią kultūros paveldo erdvę, didinti jos pasiekiamumą ir matomumą</a:t>
                      </a:r>
                      <a:endParaRPr lang="lt-LT" sz="950" dirty="0">
                        <a:effectLst/>
                        <a:latin typeface="Times New Roman"/>
                        <a:ea typeface="Times New Roman"/>
                      </a:endParaRPr>
                    </a:p>
                  </a:txBody>
                  <a:tcPr marL="35997" marR="35997" marT="0" marB="0"/>
                </a:tc>
                <a:tc>
                  <a:txBody>
                    <a:bodyPr/>
                    <a:lstStyle/>
                    <a:p>
                      <a:pPr>
                        <a:lnSpc>
                          <a:spcPct val="115000"/>
                        </a:lnSpc>
                        <a:spcAft>
                          <a:spcPts val="0"/>
                        </a:spcAft>
                      </a:pPr>
                      <a:r>
                        <a:rPr lang="lt-LT" sz="950">
                          <a:effectLst/>
                        </a:rPr>
                        <a:t>apsilankymų skaitmeninto kultūros paveldo sklaidos informacinėse sistemose (portaluose) skaičiaus pokytis (proc.)</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2</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5</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7</a:t>
                      </a:r>
                      <a:endParaRPr lang="lt-LT" sz="950">
                        <a:effectLst/>
                        <a:latin typeface="Times New Roman"/>
                        <a:ea typeface="Times New Roman"/>
                      </a:endParaRPr>
                    </a:p>
                  </a:txBody>
                  <a:tcPr marL="35997" marR="35997" marT="0" marB="0"/>
                </a:tc>
                <a:tc>
                  <a:txBody>
                    <a:bodyPr/>
                    <a:lstStyle/>
                    <a:p>
                      <a:pPr algn="just">
                        <a:lnSpc>
                          <a:spcPct val="115000"/>
                        </a:lnSpc>
                        <a:spcAft>
                          <a:spcPts val="0"/>
                        </a:spcAft>
                      </a:pPr>
                      <a:r>
                        <a:rPr lang="lt-LT" sz="950" dirty="0">
                          <a:effectLst/>
                        </a:rPr>
                        <a:t>1,8 proc. </a:t>
                      </a:r>
                      <a:endParaRPr lang="lt-LT" sz="950" dirty="0">
                        <a:effectLst/>
                        <a:latin typeface="Times New Roman"/>
                        <a:ea typeface="Times New Roman"/>
                      </a:endParaRPr>
                    </a:p>
                  </a:txBody>
                  <a:tcPr marL="35997" marR="35997" marT="0" marB="0"/>
                </a:tc>
                <a:extLst>
                  <a:ext uri="{0D108BD9-81ED-4DB2-BD59-A6C34878D82A}">
                    <a16:rowId xmlns:a16="http://schemas.microsoft.com/office/drawing/2014/main" xmlns="" val="10002"/>
                  </a:ext>
                </a:extLst>
              </a:tr>
              <a:tr h="772725">
                <a:tc>
                  <a:txBody>
                    <a:bodyPr/>
                    <a:lstStyle/>
                    <a:p>
                      <a:pPr>
                        <a:lnSpc>
                          <a:spcPct val="115000"/>
                        </a:lnSpc>
                        <a:spcAft>
                          <a:spcPts val="0"/>
                        </a:spcAft>
                      </a:pPr>
                      <a:r>
                        <a:rPr lang="lt-LT" sz="950">
                          <a:effectLst/>
                        </a:rPr>
                        <a:t>3.1. Skatinant įvairių sektorių institucijų bendradarbiavimą kurti inovatyvias skaitmeninio kultūros paveldo panaudojimo visuomenės reikmėms skirtas elektronines paslaugas ir produktus</a:t>
                      </a:r>
                      <a:endParaRPr lang="lt-LT" sz="950">
                        <a:effectLst/>
                        <a:latin typeface="Times New Roman"/>
                        <a:ea typeface="Times New Roman"/>
                      </a:endParaRPr>
                    </a:p>
                  </a:txBody>
                  <a:tcPr marL="35997" marR="35997" marT="0" marB="0"/>
                </a:tc>
                <a:tc>
                  <a:txBody>
                    <a:bodyPr/>
                    <a:lstStyle/>
                    <a:p>
                      <a:pPr>
                        <a:lnSpc>
                          <a:spcPct val="115000"/>
                        </a:lnSpc>
                        <a:spcAft>
                          <a:spcPts val="0"/>
                        </a:spcAft>
                      </a:pPr>
                      <a:r>
                        <a:rPr lang="lt-LT" sz="950">
                          <a:effectLst/>
                        </a:rPr>
                        <a:t>tarpsektoriniu bendradarbiavimu grindžiamų skaitmeninio kultūros turinio ir paslaugų projektų dalis iš visų skaitmeninto kultūros paveldo įveiklinimo projektų (proc.)</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14</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20</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25</a:t>
                      </a:r>
                      <a:endParaRPr lang="lt-LT" sz="950">
                        <a:effectLst/>
                        <a:latin typeface="Times New Roman"/>
                        <a:ea typeface="Times New Roman"/>
                      </a:endParaRPr>
                    </a:p>
                  </a:txBody>
                  <a:tcPr marL="35997" marR="35997" marT="0" marB="0"/>
                </a:tc>
                <a:tc>
                  <a:txBody>
                    <a:bodyPr/>
                    <a:lstStyle/>
                    <a:p>
                      <a:pPr algn="just">
                        <a:lnSpc>
                          <a:spcPct val="115000"/>
                        </a:lnSpc>
                        <a:spcAft>
                          <a:spcPts val="0"/>
                        </a:spcAft>
                      </a:pPr>
                      <a:r>
                        <a:rPr lang="lt-LT" sz="950" dirty="0">
                          <a:effectLst/>
                        </a:rPr>
                        <a:t>43,5 proc. </a:t>
                      </a:r>
                    </a:p>
                    <a:p>
                      <a:pPr algn="just">
                        <a:lnSpc>
                          <a:spcPct val="115000"/>
                        </a:lnSpc>
                        <a:spcAft>
                          <a:spcPts val="0"/>
                        </a:spcAft>
                      </a:pPr>
                      <a:endParaRPr lang="lt-LT" sz="950" dirty="0">
                        <a:effectLst/>
                      </a:endParaRPr>
                    </a:p>
                    <a:p>
                      <a:pPr algn="just">
                        <a:lnSpc>
                          <a:spcPct val="115000"/>
                        </a:lnSpc>
                        <a:spcAft>
                          <a:spcPts val="0"/>
                        </a:spcAft>
                      </a:pPr>
                      <a:r>
                        <a:rPr lang="lt-LT" sz="950" dirty="0">
                          <a:effectLst/>
                        </a:rPr>
                        <a:t>(iš viso vykdomi 23 projektai, iš kurių 10 – tarpsektorinio bendradarbiavimo pagrindu)</a:t>
                      </a:r>
                      <a:endParaRPr lang="lt-LT" sz="950" dirty="0">
                        <a:effectLst/>
                        <a:latin typeface="Times New Roman"/>
                        <a:ea typeface="Times New Roman"/>
                      </a:endParaRPr>
                    </a:p>
                  </a:txBody>
                  <a:tcPr marL="35997" marR="35997" marT="0" marB="0"/>
                </a:tc>
                <a:extLst>
                  <a:ext uri="{0D108BD9-81ED-4DB2-BD59-A6C34878D82A}">
                    <a16:rowId xmlns:a16="http://schemas.microsoft.com/office/drawing/2014/main" xmlns="" val="10003"/>
                  </a:ext>
                </a:extLst>
              </a:tr>
              <a:tr h="883115">
                <a:tc>
                  <a:txBody>
                    <a:bodyPr/>
                    <a:lstStyle/>
                    <a:p>
                      <a:pPr>
                        <a:lnSpc>
                          <a:spcPct val="115000"/>
                        </a:lnSpc>
                        <a:spcAft>
                          <a:spcPts val="0"/>
                        </a:spcAft>
                      </a:pPr>
                      <a:r>
                        <a:rPr lang="lt-LT" sz="950">
                          <a:effectLst/>
                        </a:rPr>
                        <a:t>3.2. Užtikrinti Lietuvos atminties institucijose suskaitmeninto kultūros paveldo ir jo pagrindu sukurtų elektroninių paslaugų ir produktų paiešką ir prieinamumą visuomenei vieno langelio principu</a:t>
                      </a:r>
                      <a:endParaRPr lang="lt-LT" sz="950">
                        <a:effectLst/>
                        <a:latin typeface="Times New Roman"/>
                        <a:ea typeface="Times New Roman"/>
                      </a:endParaRPr>
                    </a:p>
                  </a:txBody>
                  <a:tcPr marL="35997" marR="35997" marT="0" marB="0"/>
                </a:tc>
                <a:tc>
                  <a:txBody>
                    <a:bodyPr/>
                    <a:lstStyle/>
                    <a:p>
                      <a:pPr>
                        <a:lnSpc>
                          <a:spcPct val="115000"/>
                        </a:lnSpc>
                        <a:spcAft>
                          <a:spcPts val="0"/>
                        </a:spcAft>
                      </a:pPr>
                      <a:r>
                        <a:rPr lang="lt-LT" sz="950">
                          <a:effectLst/>
                        </a:rPr>
                        <a:t>Skaitmenintų kultūros paveldo objektų, prieinamų Virtualioje elektroninio paveldo informacinėje sistemoje VEPIS, dalis iš visų suskaitmenintų kultūros paveldo objektų (proc.)</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48</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60</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70</a:t>
                      </a:r>
                      <a:endParaRPr lang="lt-LT" sz="950">
                        <a:effectLst/>
                        <a:latin typeface="Times New Roman"/>
                        <a:ea typeface="Times New Roman"/>
                      </a:endParaRPr>
                    </a:p>
                  </a:txBody>
                  <a:tcPr marL="35997" marR="35997" marT="0" marB="0"/>
                </a:tc>
                <a:tc>
                  <a:txBody>
                    <a:bodyPr/>
                    <a:lstStyle/>
                    <a:p>
                      <a:pPr>
                        <a:lnSpc>
                          <a:spcPct val="115000"/>
                        </a:lnSpc>
                        <a:spcAft>
                          <a:spcPts val="0"/>
                        </a:spcAft>
                      </a:pPr>
                      <a:r>
                        <a:rPr lang="lt-LT" sz="950" dirty="0">
                          <a:effectLst/>
                        </a:rPr>
                        <a:t>22,2 proc. </a:t>
                      </a:r>
                    </a:p>
                    <a:p>
                      <a:pPr algn="just">
                        <a:lnSpc>
                          <a:spcPct val="115000"/>
                        </a:lnSpc>
                        <a:spcAft>
                          <a:spcPts val="0"/>
                        </a:spcAft>
                      </a:pPr>
                      <a:r>
                        <a:rPr lang="lt-LT" sz="950" dirty="0">
                          <a:effectLst/>
                        </a:rPr>
                        <a:t> </a:t>
                      </a:r>
                      <a:endParaRPr lang="lt-LT" sz="950" dirty="0">
                        <a:effectLst/>
                        <a:latin typeface="Times New Roman"/>
                        <a:ea typeface="Times New Roman"/>
                      </a:endParaRPr>
                    </a:p>
                  </a:txBody>
                  <a:tcPr marL="35997" marR="35997" marT="0" marB="0"/>
                </a:tc>
                <a:extLst>
                  <a:ext uri="{0D108BD9-81ED-4DB2-BD59-A6C34878D82A}">
                    <a16:rowId xmlns:a16="http://schemas.microsoft.com/office/drawing/2014/main" xmlns="" val="10004"/>
                  </a:ext>
                </a:extLst>
              </a:tr>
              <a:tr h="551947">
                <a:tc>
                  <a:txBody>
                    <a:bodyPr/>
                    <a:lstStyle/>
                    <a:p>
                      <a:pPr>
                        <a:lnSpc>
                          <a:spcPct val="115000"/>
                        </a:lnSpc>
                        <a:spcAft>
                          <a:spcPts val="0"/>
                        </a:spcAft>
                      </a:pPr>
                      <a:r>
                        <a:rPr lang="lt-LT" sz="950">
                          <a:effectLst/>
                        </a:rPr>
                        <a:t> </a:t>
                      </a:r>
                      <a:endParaRPr lang="lt-LT" sz="950">
                        <a:effectLst/>
                        <a:latin typeface="Times New Roman"/>
                        <a:ea typeface="Times New Roman"/>
                      </a:endParaRPr>
                    </a:p>
                  </a:txBody>
                  <a:tcPr marL="35997" marR="35997" marT="0" marB="0"/>
                </a:tc>
                <a:tc>
                  <a:txBody>
                    <a:bodyPr/>
                    <a:lstStyle/>
                    <a:p>
                      <a:pPr>
                        <a:lnSpc>
                          <a:spcPct val="115000"/>
                        </a:lnSpc>
                        <a:spcAft>
                          <a:spcPts val="0"/>
                        </a:spcAft>
                      </a:pPr>
                      <a:r>
                        <a:rPr lang="lt-LT" sz="950">
                          <a:effectLst/>
                        </a:rPr>
                        <a:t>Europeana portale prieinamų skaitmenintų kultūros paveldo objektų iš Lietuvos atminties institucijų skaičiaus pokytis (proc.)</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16</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20</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25</a:t>
                      </a:r>
                      <a:endParaRPr lang="lt-LT" sz="950">
                        <a:effectLst/>
                        <a:latin typeface="Times New Roman"/>
                        <a:ea typeface="Times New Roman"/>
                      </a:endParaRPr>
                    </a:p>
                  </a:txBody>
                  <a:tcPr marL="35997" marR="35997" marT="0" marB="0"/>
                </a:tc>
                <a:tc>
                  <a:txBody>
                    <a:bodyPr/>
                    <a:lstStyle/>
                    <a:p>
                      <a:pPr algn="just">
                        <a:lnSpc>
                          <a:spcPct val="115000"/>
                        </a:lnSpc>
                        <a:spcAft>
                          <a:spcPts val="0"/>
                        </a:spcAft>
                      </a:pPr>
                      <a:r>
                        <a:rPr lang="en-US" sz="950" dirty="0">
                          <a:effectLst/>
                        </a:rPr>
                        <a:t>7,8</a:t>
                      </a:r>
                      <a:r>
                        <a:rPr lang="lt-LT" sz="950" dirty="0">
                          <a:effectLst/>
                        </a:rPr>
                        <a:t> proc.</a:t>
                      </a:r>
                      <a:endParaRPr lang="lt-LT" sz="950" dirty="0">
                        <a:effectLst/>
                        <a:latin typeface="Times New Roman"/>
                        <a:ea typeface="Times New Roman"/>
                      </a:endParaRPr>
                    </a:p>
                  </a:txBody>
                  <a:tcPr marL="35997" marR="35997" marT="0" marB="0"/>
                </a:tc>
                <a:extLst>
                  <a:ext uri="{0D108BD9-81ED-4DB2-BD59-A6C34878D82A}">
                    <a16:rowId xmlns:a16="http://schemas.microsoft.com/office/drawing/2014/main" xmlns="" val="10005"/>
                  </a:ext>
                </a:extLst>
              </a:tr>
              <a:tr h="772725">
                <a:tc>
                  <a:txBody>
                    <a:bodyPr/>
                    <a:lstStyle/>
                    <a:p>
                      <a:pPr>
                        <a:lnSpc>
                          <a:spcPct val="115000"/>
                        </a:lnSpc>
                        <a:spcAft>
                          <a:spcPts val="0"/>
                        </a:spcAft>
                      </a:pPr>
                      <a:r>
                        <a:rPr lang="lt-LT" sz="950">
                          <a:effectLst/>
                        </a:rPr>
                        <a:t>3.3. Užtikrinti kuriamos virtualios kultūros paveldo erdvės atitikimą vartotojų poreikius, skatinti visuomenę naudotis sukurta elektroninių kultūros paveldo paslaugų ir produktų įvairove</a:t>
                      </a:r>
                      <a:endParaRPr lang="lt-LT" sz="950">
                        <a:effectLst/>
                        <a:latin typeface="Times New Roman"/>
                        <a:ea typeface="Times New Roman"/>
                      </a:endParaRPr>
                    </a:p>
                  </a:txBody>
                  <a:tcPr marL="35997" marR="35997" marT="0" marB="0"/>
                </a:tc>
                <a:tc>
                  <a:txBody>
                    <a:bodyPr/>
                    <a:lstStyle/>
                    <a:p>
                      <a:pPr>
                        <a:lnSpc>
                          <a:spcPct val="115000"/>
                        </a:lnSpc>
                        <a:spcAft>
                          <a:spcPts val="0"/>
                        </a:spcAft>
                      </a:pPr>
                      <a:r>
                        <a:rPr lang="lt-LT" sz="950" dirty="0">
                          <a:effectLst/>
                        </a:rPr>
                        <a:t>naudotojų atsisiųstų suskaitmenintų kultūros paveldo objektų skaičiaus pokytis (proc.)</a:t>
                      </a:r>
                      <a:endParaRPr lang="lt-LT" sz="950" dirty="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25</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30</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35</a:t>
                      </a:r>
                      <a:endParaRPr lang="lt-LT" sz="950">
                        <a:effectLst/>
                        <a:latin typeface="Times New Roman"/>
                        <a:ea typeface="Times New Roman"/>
                      </a:endParaRPr>
                    </a:p>
                  </a:txBody>
                  <a:tcPr marL="35997" marR="35997" marT="0" marB="0"/>
                </a:tc>
                <a:tc>
                  <a:txBody>
                    <a:bodyPr/>
                    <a:lstStyle/>
                    <a:p>
                      <a:pPr algn="just">
                        <a:lnSpc>
                          <a:spcPct val="115000"/>
                        </a:lnSpc>
                        <a:spcAft>
                          <a:spcPts val="0"/>
                        </a:spcAft>
                      </a:pPr>
                      <a:r>
                        <a:rPr lang="en-US" sz="950" dirty="0">
                          <a:effectLst/>
                        </a:rPr>
                        <a:t>9,3</a:t>
                      </a:r>
                      <a:r>
                        <a:rPr lang="lt-LT" sz="950" dirty="0">
                          <a:effectLst/>
                        </a:rPr>
                        <a:t> proc. </a:t>
                      </a:r>
                      <a:endParaRPr lang="lt-LT" sz="950" dirty="0">
                        <a:effectLst/>
                        <a:latin typeface="Times New Roman"/>
                        <a:ea typeface="Times New Roman"/>
                      </a:endParaRPr>
                    </a:p>
                  </a:txBody>
                  <a:tcPr marL="35997" marR="35997" marT="0" marB="0"/>
                </a:tc>
                <a:extLst>
                  <a:ext uri="{0D108BD9-81ED-4DB2-BD59-A6C34878D82A}">
                    <a16:rowId xmlns:a16="http://schemas.microsoft.com/office/drawing/2014/main" xmlns="" val="10006"/>
                  </a:ext>
                </a:extLst>
              </a:tr>
              <a:tr h="662336">
                <a:tc>
                  <a:txBody>
                    <a:bodyPr/>
                    <a:lstStyle/>
                    <a:p>
                      <a:pPr>
                        <a:lnSpc>
                          <a:spcPct val="115000"/>
                        </a:lnSpc>
                        <a:spcAft>
                          <a:spcPts val="0"/>
                        </a:spcAft>
                      </a:pPr>
                      <a:r>
                        <a:rPr lang="lt-LT" sz="950">
                          <a:effectLst/>
                        </a:rPr>
                        <a:t>3.4. Sukurti geresnes skaitmeninio audiovizualinio turinio sklaidos galimybes</a:t>
                      </a:r>
                      <a:endParaRPr lang="lt-LT" sz="950">
                        <a:effectLst/>
                        <a:latin typeface="Times New Roman"/>
                        <a:ea typeface="Times New Roman"/>
                      </a:endParaRPr>
                    </a:p>
                  </a:txBody>
                  <a:tcPr marL="35997" marR="35997" marT="0" marB="0"/>
                </a:tc>
                <a:tc>
                  <a:txBody>
                    <a:bodyPr/>
                    <a:lstStyle/>
                    <a:p>
                      <a:pPr>
                        <a:lnSpc>
                          <a:spcPct val="115000"/>
                        </a:lnSpc>
                        <a:spcAft>
                          <a:spcPts val="0"/>
                        </a:spcAft>
                      </a:pPr>
                      <a:r>
                        <a:rPr lang="lt-LT" sz="950">
                          <a:effectLst/>
                        </a:rPr>
                        <a:t>Skaitmeninio kino rodymui pritaikytų nekomercinių kino teatrų ir kitų kino rodymo vietų dalis iš visų nekomercinių kino rodymo vietų</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7</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44</a:t>
                      </a:r>
                      <a:endParaRPr lang="lt-LT" sz="950">
                        <a:effectLst/>
                        <a:latin typeface="Times New Roman"/>
                        <a:ea typeface="Times New Roman"/>
                      </a:endParaRPr>
                    </a:p>
                  </a:txBody>
                  <a:tcPr marL="35997" marR="35997" marT="0" marB="0"/>
                </a:tc>
                <a:tc>
                  <a:txBody>
                    <a:bodyPr/>
                    <a:lstStyle/>
                    <a:p>
                      <a:pPr algn="ctr">
                        <a:lnSpc>
                          <a:spcPct val="115000"/>
                        </a:lnSpc>
                        <a:spcAft>
                          <a:spcPts val="0"/>
                        </a:spcAft>
                      </a:pPr>
                      <a:r>
                        <a:rPr lang="lt-LT" sz="950">
                          <a:effectLst/>
                        </a:rPr>
                        <a:t>67</a:t>
                      </a:r>
                      <a:endParaRPr lang="lt-LT" sz="950">
                        <a:effectLst/>
                        <a:latin typeface="Times New Roman"/>
                        <a:ea typeface="Times New Roman"/>
                      </a:endParaRPr>
                    </a:p>
                  </a:txBody>
                  <a:tcPr marL="35997" marR="35997" marT="0" marB="0"/>
                </a:tc>
                <a:tc>
                  <a:txBody>
                    <a:bodyPr/>
                    <a:lstStyle/>
                    <a:p>
                      <a:pPr algn="just">
                        <a:lnSpc>
                          <a:spcPct val="115000"/>
                        </a:lnSpc>
                        <a:spcAft>
                          <a:spcPts val="0"/>
                        </a:spcAft>
                      </a:pPr>
                      <a:r>
                        <a:rPr lang="lt-LT" sz="950" kern="1200" dirty="0">
                          <a:solidFill>
                            <a:schemeClr val="dk1"/>
                          </a:solidFill>
                          <a:effectLst/>
                          <a:latin typeface="+mn-lt"/>
                          <a:ea typeface="+mn-ea"/>
                          <a:cs typeface="+mn-cs"/>
                        </a:rPr>
                        <a:t>Nėra</a:t>
                      </a:r>
                      <a:r>
                        <a:rPr lang="lt-LT" sz="950" kern="1200" baseline="0" dirty="0">
                          <a:solidFill>
                            <a:schemeClr val="dk1"/>
                          </a:solidFill>
                          <a:effectLst/>
                          <a:latin typeface="+mn-lt"/>
                          <a:ea typeface="+mn-ea"/>
                          <a:cs typeface="+mn-cs"/>
                        </a:rPr>
                        <a:t> duomenų</a:t>
                      </a:r>
                      <a:endParaRPr lang="lt-LT" sz="950" kern="1200" dirty="0">
                        <a:solidFill>
                          <a:schemeClr val="dk1"/>
                        </a:solidFill>
                        <a:effectLst/>
                        <a:latin typeface="+mn-lt"/>
                        <a:ea typeface="+mn-ea"/>
                        <a:cs typeface="+mn-cs"/>
                      </a:endParaRPr>
                    </a:p>
                  </a:txBody>
                  <a:tcPr marL="35997" marR="35997" marT="0" marB="0"/>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511517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2600" dirty="0">
                <a:solidFill>
                  <a:srgbClr val="1F497D">
                    <a:lumMod val="60000"/>
                    <a:lumOff val="40000"/>
                  </a:srgbClr>
                </a:solidFill>
              </a:rPr>
              <a:t>3 tikslas </a:t>
            </a:r>
            <a:r>
              <a:rPr lang="lt-LT" sz="2600" dirty="0">
                <a:solidFill>
                  <a:prstClr val="black"/>
                </a:solidFill>
              </a:rPr>
              <a:t>– kurti turtingą visuomenės poreikius atitinkančią virtualią kultūros paveldo erdvę, didinti jos pasiekiamumą ir matomumą</a:t>
            </a:r>
            <a:endParaRPr lang="lt-LT"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3903815"/>
              </p:ext>
            </p:extLst>
          </p:nvPr>
        </p:nvGraphicFramePr>
        <p:xfrm>
          <a:off x="683567" y="1500982"/>
          <a:ext cx="7704856" cy="4451746"/>
        </p:xfrm>
        <a:graphic>
          <a:graphicData uri="http://schemas.openxmlformats.org/drawingml/2006/table">
            <a:tbl>
              <a:tblPr firstRow="1" firstCol="1" bandRow="1"/>
              <a:tblGrid>
                <a:gridCol w="531257">
                  <a:extLst>
                    <a:ext uri="{9D8B030D-6E8A-4147-A177-3AD203B41FA5}">
                      <a16:colId xmlns:a16="http://schemas.microsoft.com/office/drawing/2014/main" xmlns="" val="20000"/>
                    </a:ext>
                  </a:extLst>
                </a:gridCol>
                <a:gridCol w="2028142">
                  <a:extLst>
                    <a:ext uri="{9D8B030D-6E8A-4147-A177-3AD203B41FA5}">
                      <a16:colId xmlns:a16="http://schemas.microsoft.com/office/drawing/2014/main" xmlns="" val="20001"/>
                    </a:ext>
                  </a:extLst>
                </a:gridCol>
                <a:gridCol w="2063255">
                  <a:extLst>
                    <a:ext uri="{9D8B030D-6E8A-4147-A177-3AD203B41FA5}">
                      <a16:colId xmlns:a16="http://schemas.microsoft.com/office/drawing/2014/main" xmlns="" val="20002"/>
                    </a:ext>
                  </a:extLst>
                </a:gridCol>
                <a:gridCol w="1354011">
                  <a:extLst>
                    <a:ext uri="{9D8B030D-6E8A-4147-A177-3AD203B41FA5}">
                      <a16:colId xmlns:a16="http://schemas.microsoft.com/office/drawing/2014/main" xmlns="" val="20003"/>
                    </a:ext>
                  </a:extLst>
                </a:gridCol>
                <a:gridCol w="1728191">
                  <a:extLst>
                    <a:ext uri="{9D8B030D-6E8A-4147-A177-3AD203B41FA5}">
                      <a16:colId xmlns:a16="http://schemas.microsoft.com/office/drawing/2014/main" xmlns="" val="20004"/>
                    </a:ext>
                  </a:extLst>
                </a:gridCol>
              </a:tblGrid>
              <a:tr h="291998">
                <a:tc gridSpan="2">
                  <a:txBody>
                    <a:bodyPr/>
                    <a:lstStyle/>
                    <a:p>
                      <a:pPr algn="ctr">
                        <a:spcAft>
                          <a:spcPts val="0"/>
                        </a:spcAft>
                      </a:pPr>
                      <a:r>
                        <a:rPr lang="lt-LT" sz="1000" b="1" dirty="0">
                          <a:effectLst/>
                          <a:latin typeface="Times New Roman"/>
                          <a:ea typeface="Times New Roman"/>
                        </a:rPr>
                        <a:t>Projekto pavadinimas</a:t>
                      </a:r>
                      <a:endParaRPr lang="lt-LT"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lt-LT"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t-LT" sz="1000" b="1">
                          <a:effectLst/>
                          <a:latin typeface="Times New Roman"/>
                          <a:ea typeface="Times New Roman"/>
                        </a:rPr>
                        <a:t>Pareiškėjas</a:t>
                      </a:r>
                      <a:endParaRPr lang="lt-LT"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t-LT" sz="1000" b="1">
                          <a:effectLst/>
                          <a:latin typeface="Times New Roman"/>
                          <a:ea typeface="Times New Roman"/>
                        </a:rPr>
                        <a:t>Planuotas finansavimas</a:t>
                      </a:r>
                      <a:endParaRPr lang="lt-LT"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t-LT" sz="1000" b="1">
                          <a:effectLst/>
                          <a:latin typeface="Times New Roman"/>
                          <a:ea typeface="Times New Roman"/>
                        </a:rPr>
                        <a:t>Informacija apie įgyvendinimą</a:t>
                      </a:r>
                      <a:endParaRPr lang="lt-LT" sz="100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37996">
                <a:tc gridSpan="2">
                  <a:txBody>
                    <a:bodyPr/>
                    <a:lstStyle/>
                    <a:p>
                      <a:pPr>
                        <a:spcAft>
                          <a:spcPts val="0"/>
                        </a:spcAft>
                      </a:pPr>
                      <a:r>
                        <a:rPr lang="lt-LT" sz="1000" dirty="0">
                          <a:effectLst/>
                          <a:latin typeface="Times New Roman"/>
                          <a:ea typeface="Times New Roman"/>
                        </a:rPr>
                        <a:t>Modernaus elektroninio turinio išsaugojimas ir sklaida</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lt-LT"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a:effectLst/>
                          <a:latin typeface="Times New Roman"/>
                          <a:ea typeface="Times New Roman"/>
                        </a:rPr>
                        <a:t>Lietuvos nacionalinė Martyno Mažvydo biblioteka</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t-LT" sz="1000">
                          <a:effectLst/>
                          <a:latin typeface="Times New Roman"/>
                          <a:ea typeface="Times New Roman"/>
                        </a:rPr>
                        <a:t>2.590.000,00</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dirty="0">
                          <a:effectLst/>
                          <a:latin typeface="Times New Roman"/>
                          <a:ea typeface="Times New Roman"/>
                        </a:rPr>
                        <a:t>Projektas įtrauktas į Valstybės projektų sąrašą (2018-02-15 įsakymas Nr. 3-737)</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37996">
                <a:tc gridSpan="2">
                  <a:txBody>
                    <a:bodyPr/>
                    <a:lstStyle/>
                    <a:p>
                      <a:pPr>
                        <a:spcAft>
                          <a:spcPts val="0"/>
                        </a:spcAft>
                      </a:pPr>
                      <a:r>
                        <a:rPr lang="lt-LT" sz="1000" dirty="0">
                          <a:effectLst/>
                          <a:latin typeface="Times New Roman"/>
                          <a:ea typeface="Times New Roman"/>
                        </a:rPr>
                        <a:t>Virtualus muziejus</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lt-LT"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a:effectLst/>
                          <a:latin typeface="Times New Roman"/>
                          <a:ea typeface="Times New Roman"/>
                        </a:rPr>
                        <a:t>Lietuvos dailės muziejus</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t-LT" sz="1000">
                          <a:effectLst/>
                          <a:latin typeface="Times New Roman"/>
                          <a:ea typeface="Times New Roman"/>
                        </a:rPr>
                        <a:t>4.237.611,10</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dirty="0">
                          <a:effectLst/>
                          <a:latin typeface="Times New Roman"/>
                          <a:ea typeface="Times New Roman"/>
                        </a:rPr>
                        <a:t>Projektas įtrauktas į Valstybės</a:t>
                      </a:r>
                      <a:r>
                        <a:rPr lang="en-US" sz="1000" dirty="0">
                          <a:effectLst/>
                          <a:latin typeface="Times New Roman"/>
                          <a:ea typeface="Times New Roman"/>
                        </a:rPr>
                        <a:t> </a:t>
                      </a:r>
                      <a:r>
                        <a:rPr lang="lt-LT" sz="1000" dirty="0">
                          <a:effectLst/>
                          <a:latin typeface="Times New Roman"/>
                          <a:ea typeface="Times New Roman"/>
                        </a:rPr>
                        <a:t>projektų sąrašą</a:t>
                      </a:r>
                      <a:r>
                        <a:rPr lang="en-US" sz="1000" dirty="0">
                          <a:effectLst/>
                          <a:latin typeface="Times New Roman"/>
                          <a:ea typeface="Times New Roman"/>
                        </a:rPr>
                        <a:t> (2018-06-12 </a:t>
                      </a:r>
                      <a:r>
                        <a:rPr lang="lt-LT" sz="1000" dirty="0">
                          <a:effectLst/>
                          <a:latin typeface="Times New Roman"/>
                          <a:ea typeface="Times New Roman"/>
                        </a:rPr>
                        <a:t>į</a:t>
                      </a:r>
                      <a:r>
                        <a:rPr lang="lt-LT" sz="1000" noProof="0" dirty="0">
                          <a:effectLst/>
                          <a:latin typeface="Times New Roman"/>
                          <a:ea typeface="Times New Roman"/>
                        </a:rPr>
                        <a:t>sakymas</a:t>
                      </a:r>
                      <a:r>
                        <a:rPr lang="lt-LT" sz="1000" dirty="0">
                          <a:effectLst/>
                          <a:latin typeface="Times New Roman"/>
                          <a:ea typeface="Times New Roman"/>
                        </a:rPr>
                        <a:t> Nr. 3-285 8953)</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37996">
                <a:tc gridSpan="2">
                  <a:txBody>
                    <a:bodyPr/>
                    <a:lstStyle/>
                    <a:p>
                      <a:pPr>
                        <a:spcAft>
                          <a:spcPts val="0"/>
                        </a:spcAft>
                      </a:pPr>
                      <a:r>
                        <a:rPr lang="lt-LT" sz="1000" dirty="0">
                          <a:effectLst/>
                          <a:latin typeface="Times New Roman"/>
                          <a:ea typeface="Times New Roman"/>
                        </a:rPr>
                        <a:t>Informacinės sistemos E-KINAS modernizavimas ir plėtra</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lt-LT"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a:effectLst/>
                          <a:latin typeface="Times New Roman"/>
                          <a:ea typeface="Times New Roman"/>
                        </a:rPr>
                        <a:t>Lietuvos centrinis valstybės archyvas</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t-LT" sz="1000">
                          <a:effectLst/>
                          <a:latin typeface="Times New Roman"/>
                          <a:ea typeface="Times New Roman"/>
                        </a:rPr>
                        <a:t>3.500.000,00</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dirty="0">
                          <a:effectLst/>
                          <a:latin typeface="Times New Roman"/>
                          <a:ea typeface="Times New Roman"/>
                        </a:rPr>
                        <a:t> Projektas įtrauktas į Valstybės projektų sąrašą (2018-06-12 įsakymas Nr. 3-285 8953)</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37996">
                <a:tc gridSpan="2">
                  <a:txBody>
                    <a:bodyPr/>
                    <a:lstStyle/>
                    <a:p>
                      <a:pPr>
                        <a:spcAft>
                          <a:spcPts val="0"/>
                        </a:spcAft>
                      </a:pPr>
                      <a:r>
                        <a:rPr lang="lt-LT" sz="1000" dirty="0">
                          <a:effectLst/>
                          <a:latin typeface="Times New Roman"/>
                          <a:ea typeface="Times New Roman"/>
                        </a:rPr>
                        <a:t>Naujos kartos elektroninių paslaugų kūrimas LRT archyvo duomenų pagrindu</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lt-LT"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a:effectLst/>
                          <a:latin typeface="Times New Roman"/>
                          <a:ea typeface="Times New Roman"/>
                        </a:rPr>
                        <a:t>VšĮ Lietuvos nacionalinis radijas ir televizija</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t-LT" sz="1000">
                          <a:effectLst/>
                          <a:latin typeface="Times New Roman"/>
                          <a:ea typeface="Times New Roman"/>
                        </a:rPr>
                        <a:t>2.536.718,00</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dirty="0">
                          <a:effectLst/>
                          <a:latin typeface="Times New Roman"/>
                          <a:ea typeface="Times New Roman"/>
                        </a:rPr>
                        <a:t>Projektas įtrauktas į Valstybės projektų sąrašą (2018-06-12 įsakymas Nr. 3-285 8953)</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37996">
                <a:tc gridSpan="2">
                  <a:txBody>
                    <a:bodyPr/>
                    <a:lstStyle/>
                    <a:p>
                      <a:pPr>
                        <a:spcAft>
                          <a:spcPts val="0"/>
                        </a:spcAft>
                      </a:pPr>
                      <a:r>
                        <a:rPr lang="lt-LT" sz="1000" dirty="0">
                          <a:effectLst/>
                          <a:latin typeface="Times New Roman"/>
                          <a:ea typeface="Times New Roman"/>
                        </a:rPr>
                        <a:t>Elektroninės paslaugos EAIS „Skaitmeninė skaitykla“ sukūrimas</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lt-LT"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a:effectLst/>
                          <a:latin typeface="Times New Roman"/>
                          <a:ea typeface="Times New Roman"/>
                        </a:rPr>
                        <a:t>Lietuvos vyriausiojo archyvaro tarnyba</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t-LT" sz="1000">
                          <a:effectLst/>
                          <a:latin typeface="Times New Roman"/>
                          <a:ea typeface="Times New Roman"/>
                        </a:rPr>
                        <a:t>3.700.000,00</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dirty="0">
                          <a:effectLst/>
                          <a:latin typeface="Times New Roman"/>
                          <a:ea typeface="Times New Roman"/>
                        </a:rPr>
                        <a:t> Projektas įtrauktas į Valstybės projektų sąrašą (2018-06-12 įsakymas Nr. 3-285 8953)</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89346">
                <a:tc gridSpan="2">
                  <a:txBody>
                    <a:bodyPr/>
                    <a:lstStyle/>
                    <a:p>
                      <a:pPr>
                        <a:spcAft>
                          <a:spcPts val="0"/>
                        </a:spcAft>
                      </a:pPr>
                      <a:r>
                        <a:rPr lang="lt-LT" sz="1000" dirty="0" err="1">
                          <a:effectLst/>
                          <a:latin typeface="Times New Roman"/>
                          <a:ea typeface="Times New Roman"/>
                        </a:rPr>
                        <a:t>MOBILaIT</a:t>
                      </a:r>
                      <a:r>
                        <a:rPr lang="lt-LT" sz="1000" dirty="0">
                          <a:effectLst/>
                          <a:latin typeface="Times New Roman"/>
                          <a:ea typeface="Times New Roman"/>
                        </a:rPr>
                        <a:t>: MOkymosi galimyBIų atvėrimas žmonėms su skaitymo sutrikimais per Lietuvos bibLIotekų Tinklą“ </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lt-LT"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a:effectLst/>
                          <a:latin typeface="Times New Roman"/>
                          <a:ea typeface="Times New Roman"/>
                        </a:rPr>
                        <a:t>Lietuvos aklųjų biblioteka</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t-LT" sz="1000">
                          <a:effectLst/>
                          <a:latin typeface="Times New Roman"/>
                          <a:ea typeface="Times New Roman"/>
                        </a:rPr>
                        <a:t>1.400.000,00</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dirty="0">
                          <a:effectLst/>
                          <a:latin typeface="Times New Roman"/>
                          <a:ea typeface="Times New Roman"/>
                        </a:rPr>
                        <a:t> Projektas įtrauktas į Valstybės projektų sąrašą (2018-06-12 įsakymas Nr. 3-285 8953)</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437996">
                <a:tc gridSpan="2">
                  <a:txBody>
                    <a:bodyPr/>
                    <a:lstStyle/>
                    <a:p>
                      <a:pPr>
                        <a:spcAft>
                          <a:spcPts val="0"/>
                        </a:spcAft>
                      </a:pPr>
                      <a:r>
                        <a:rPr lang="lt-LT" sz="1000" dirty="0">
                          <a:effectLst/>
                          <a:latin typeface="Times New Roman"/>
                          <a:ea typeface="Times New Roman"/>
                        </a:rPr>
                        <a:t>Lietuvos Didžiosios Kunigaikštystės vartai</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lt-LT"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a:effectLst/>
                          <a:latin typeface="Times New Roman"/>
                          <a:ea typeface="Times New Roman"/>
                        </a:rPr>
                        <a:t>Vilniaus universitetas</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t-LT" sz="1000">
                          <a:effectLst/>
                          <a:latin typeface="Times New Roman"/>
                          <a:ea typeface="Times New Roman"/>
                        </a:rPr>
                        <a:t>2.027.000,00</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dirty="0">
                          <a:effectLst/>
                          <a:latin typeface="Times New Roman"/>
                          <a:ea typeface="Times New Roman"/>
                        </a:rPr>
                        <a:t>Projektas įtrauktas į Valstybės projektų sąrašą (2017-12-20 įsakymas Nr. 3-638)</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437996">
                <a:tc gridSpan="2">
                  <a:txBody>
                    <a:bodyPr/>
                    <a:lstStyle/>
                    <a:p>
                      <a:pPr>
                        <a:spcAft>
                          <a:spcPts val="0"/>
                        </a:spcAft>
                      </a:pPr>
                      <a:r>
                        <a:rPr lang="lt-LT" sz="1000" dirty="0">
                          <a:effectLst/>
                          <a:latin typeface="Times New Roman"/>
                          <a:ea typeface="Times New Roman"/>
                        </a:rPr>
                        <a:t>Visuomenės poreikius atitinančios virtualios kultūrinės erdvės vystymas</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lt-LT"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a:effectLst/>
                          <a:latin typeface="Times New Roman"/>
                          <a:ea typeface="Times New Roman"/>
                        </a:rPr>
                        <a:t>Lietuvos nacionalinė Martyno Mažvydo biblioteka</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t-LT" sz="1000">
                          <a:effectLst/>
                          <a:latin typeface="Times New Roman"/>
                          <a:ea typeface="Times New Roman"/>
                        </a:rPr>
                        <a:t>9.917.300,00</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dirty="0">
                          <a:effectLst/>
                          <a:latin typeface="Times New Roman"/>
                          <a:ea typeface="Times New Roman"/>
                        </a:rPr>
                        <a:t>Projektas įtrauktas į Valstybės projektų sąrašą (2018-02-15 įsakymas Nr. 3-737)</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91998">
                <a:tc gridSpan="2">
                  <a:txBody>
                    <a:bodyPr/>
                    <a:lstStyle/>
                    <a:p>
                      <a:pPr>
                        <a:spcAft>
                          <a:spcPts val="0"/>
                        </a:spcAft>
                      </a:pPr>
                      <a:r>
                        <a:rPr lang="lt-LT" sz="1000" dirty="0">
                          <a:effectLst/>
                          <a:latin typeface="Times New Roman"/>
                          <a:ea typeface="Times New Roman"/>
                        </a:rPr>
                        <a:t>Kino teatrų ir kino rodymo vietų skaitmeninimas</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lt-LT" sz="1000" dirty="0">
                        <a:effectLst/>
                        <a:latin typeface="Times New Roman"/>
                        <a:ea typeface="Times New Roman"/>
                      </a:endParaRP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a:effectLst/>
                          <a:latin typeface="Times New Roman"/>
                          <a:ea typeface="Times New Roman"/>
                        </a:rPr>
                        <a:t>Lietuvos kino centras</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t-LT" sz="1000">
                          <a:effectLst/>
                          <a:latin typeface="Times New Roman"/>
                          <a:ea typeface="Times New Roman"/>
                        </a:rPr>
                        <a:t>2.997.567,00</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a:effectLst/>
                          <a:latin typeface="Times New Roman"/>
                          <a:ea typeface="Times New Roman"/>
                        </a:rPr>
                        <a:t> </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45999">
                <a:tc>
                  <a:txBody>
                    <a:bodyPr/>
                    <a:lstStyle/>
                    <a:p>
                      <a:pPr>
                        <a:spcAft>
                          <a:spcPts val="0"/>
                        </a:spcAft>
                      </a:pPr>
                      <a:r>
                        <a:rPr lang="lt-LT" sz="1000" dirty="0">
                          <a:effectLst/>
                          <a:latin typeface="Times New Roman"/>
                          <a:ea typeface="Times New Roman"/>
                        </a:rPr>
                        <a:t> </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a:effectLst/>
                          <a:latin typeface="Times New Roman"/>
                          <a:ea typeface="Times New Roman"/>
                        </a:rPr>
                        <a:t> </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a:effectLst/>
                          <a:latin typeface="Times New Roman"/>
                          <a:ea typeface="Times New Roman"/>
                        </a:rPr>
                        <a:t> </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lt-LT" sz="1000">
                          <a:effectLst/>
                          <a:latin typeface="Times New Roman"/>
                          <a:ea typeface="Times New Roman"/>
                        </a:rPr>
                        <a:t>32.906.196,10</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1000" dirty="0">
                          <a:effectLst/>
                          <a:latin typeface="Times New Roman"/>
                          <a:ea typeface="Times New Roman"/>
                        </a:rPr>
                        <a:t> </a:t>
                      </a:r>
                    </a:p>
                  </a:txBody>
                  <a:tcPr marL="54750" marR="54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300878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2600" dirty="0">
                <a:solidFill>
                  <a:srgbClr val="1F497D">
                    <a:lumMod val="60000"/>
                    <a:lumOff val="40000"/>
                  </a:srgbClr>
                </a:solidFill>
              </a:rPr>
              <a:t>3 tikslas </a:t>
            </a:r>
            <a:r>
              <a:rPr lang="lt-LT" sz="2600" dirty="0">
                <a:solidFill>
                  <a:prstClr val="black"/>
                </a:solidFill>
              </a:rPr>
              <a:t>– kurti turtingą visuomenės poreikius atitinkančią virtualią kultūros paveldo erdvę, didinti jos pasiekiamumą ir matomumą</a:t>
            </a:r>
            <a:endParaRPr lang="lt-LT" sz="2600" dirty="0"/>
          </a:p>
        </p:txBody>
      </p:sp>
      <p:graphicFrame>
        <p:nvGraphicFramePr>
          <p:cNvPr id="6" name="Content Placeholder 5">
            <a:extLst>
              <a:ext uri="{FF2B5EF4-FFF2-40B4-BE49-F238E27FC236}">
                <a16:creationId xmlns:a16="http://schemas.microsoft.com/office/drawing/2014/main" xmlns="" id="{380BE091-4FD6-4066-A638-450D494F61AE}"/>
              </a:ext>
            </a:extLst>
          </p:cNvPr>
          <p:cNvGraphicFramePr>
            <a:graphicFrameLocks noGrp="1"/>
          </p:cNvGraphicFramePr>
          <p:nvPr>
            <p:ph idx="1"/>
            <p:extLst>
              <p:ext uri="{D42A27DB-BD31-4B8C-83A1-F6EECF244321}">
                <p14:modId xmlns:p14="http://schemas.microsoft.com/office/powerpoint/2010/main" val="4017908571"/>
              </p:ext>
            </p:extLst>
          </p:nvPr>
        </p:nvGraphicFramePr>
        <p:xfrm>
          <a:off x="457200" y="1557338"/>
          <a:ext cx="7931150" cy="45688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46313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2800" dirty="0"/>
              <a:t>Skaitmeninio kultūros paveldo aktualinimo ir išsaugojimo 2015-2020 m. programa</a:t>
            </a:r>
          </a:p>
        </p:txBody>
      </p:sp>
      <p:sp>
        <p:nvSpPr>
          <p:cNvPr id="3" name="Content Placeholder 2"/>
          <p:cNvSpPr>
            <a:spLocks noGrp="1"/>
          </p:cNvSpPr>
          <p:nvPr>
            <p:ph idx="1"/>
          </p:nvPr>
        </p:nvSpPr>
        <p:spPr>
          <a:xfrm>
            <a:off x="457200" y="1600201"/>
            <a:ext cx="8229600" cy="2044824"/>
          </a:xfrm>
        </p:spPr>
        <p:txBody>
          <a:bodyPr>
            <a:normAutofit/>
          </a:bodyPr>
          <a:lstStyle/>
          <a:p>
            <a:pPr marL="0" indent="0" algn="just">
              <a:buNone/>
            </a:pPr>
            <a:r>
              <a:rPr lang="lt-LT" sz="2000" dirty="0"/>
              <a:t>Strateginis tikslas - pasinaudojant informacinių ryšių technologijų galimybėmis vystyti tvarią virtualią kultūros paveldo erdvę, skirtą didinti Lietuvos gyventojų kokybišką užimtumą, ugdyti jų kultūrines kompetencijas ir kūrybingumą, stiprinti tapatumą ir pilietiškumą, užtikrinant kultūros paveldo pagrindu kuriamų elektroninių paslaugų ir produktų įvairovę, jų prieinamumą bei ilgalaikį išsaugojimą</a:t>
            </a:r>
          </a:p>
        </p:txBody>
      </p:sp>
      <p:sp>
        <p:nvSpPr>
          <p:cNvPr id="5" name="TextBox 4"/>
          <p:cNvSpPr txBox="1"/>
          <p:nvPr/>
        </p:nvSpPr>
        <p:spPr>
          <a:xfrm>
            <a:off x="619944" y="4013448"/>
            <a:ext cx="8352928" cy="369332"/>
          </a:xfrm>
          <a:prstGeom prst="rect">
            <a:avLst/>
          </a:prstGeom>
          <a:noFill/>
        </p:spPr>
        <p:txBody>
          <a:bodyPr wrap="square" rtlCol="0">
            <a:spAutoFit/>
          </a:bodyPr>
          <a:lstStyle/>
          <a:p>
            <a:endParaRPr lang="lt-LT" dirty="0"/>
          </a:p>
        </p:txBody>
      </p:sp>
      <p:pic>
        <p:nvPicPr>
          <p:cNvPr id="4" name="Picture 3">
            <a:extLst>
              <a:ext uri="{FF2B5EF4-FFF2-40B4-BE49-F238E27FC236}">
                <a16:creationId xmlns:a16="http://schemas.microsoft.com/office/drawing/2014/main" xmlns="" id="{12E034C9-18B5-4BA5-8D57-D847BCFF91CE}"/>
              </a:ext>
            </a:extLst>
          </p:cNvPr>
          <p:cNvPicPr>
            <a:picLocks noChangeAspect="1"/>
          </p:cNvPicPr>
          <p:nvPr/>
        </p:nvPicPr>
        <p:blipFill>
          <a:blip r:embed="rId3"/>
          <a:stretch>
            <a:fillRect/>
          </a:stretch>
        </p:blipFill>
        <p:spPr>
          <a:xfrm>
            <a:off x="643359" y="3455929"/>
            <a:ext cx="7880697" cy="3261643"/>
          </a:xfrm>
          <a:prstGeom prst="rect">
            <a:avLst/>
          </a:prstGeom>
        </p:spPr>
      </p:pic>
    </p:spTree>
    <p:extLst>
      <p:ext uri="{BB962C8B-B14F-4D97-AF65-F5344CB8AC3E}">
        <p14:creationId xmlns:p14="http://schemas.microsoft.com/office/powerpoint/2010/main" val="3855614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2800" dirty="0">
                <a:solidFill>
                  <a:prstClr val="black"/>
                </a:solidFill>
              </a:rPr>
              <a:t>Skaitmeninio kultūros paveldo aktualinimo ir išsaugojimo 2015-2020 m. programa</a:t>
            </a:r>
            <a:endParaRPr lang="lt-LT" sz="2800" dirty="0"/>
          </a:p>
        </p:txBody>
      </p:sp>
      <p:graphicFrame>
        <p:nvGraphicFramePr>
          <p:cNvPr id="6" name="Diagram 5"/>
          <p:cNvGraphicFramePr/>
          <p:nvPr>
            <p:extLst>
              <p:ext uri="{D42A27DB-BD31-4B8C-83A1-F6EECF244321}">
                <p14:modId xmlns:p14="http://schemas.microsoft.com/office/powerpoint/2010/main" val="1264209209"/>
              </p:ext>
            </p:extLst>
          </p:nvPr>
        </p:nvGraphicFramePr>
        <p:xfrm>
          <a:off x="683568" y="1844824"/>
          <a:ext cx="7776864" cy="4104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97549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2800" dirty="0"/>
              <a:t>Skaitmeninio kultūros paveldo aktualinimo ir išsaugojimo 2015-2020 m. programa</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417189941"/>
              </p:ext>
            </p:extLst>
          </p:nvPr>
        </p:nvGraphicFramePr>
        <p:xfrm>
          <a:off x="611561" y="1418305"/>
          <a:ext cx="7848870" cy="4896480"/>
        </p:xfrm>
        <a:graphic>
          <a:graphicData uri="http://schemas.openxmlformats.org/drawingml/2006/table">
            <a:tbl>
              <a:tblPr firstRow="1" firstCol="1" bandRow="1">
                <a:tableStyleId>{5C22544A-7EE6-4342-B048-85BDC9FD1C3A}</a:tableStyleId>
              </a:tblPr>
              <a:tblGrid>
                <a:gridCol w="2078186">
                  <a:extLst>
                    <a:ext uri="{9D8B030D-6E8A-4147-A177-3AD203B41FA5}">
                      <a16:colId xmlns:a16="http://schemas.microsoft.com/office/drawing/2014/main" xmlns="" val="20000"/>
                    </a:ext>
                  </a:extLst>
                </a:gridCol>
                <a:gridCol w="2010949">
                  <a:extLst>
                    <a:ext uri="{9D8B030D-6E8A-4147-A177-3AD203B41FA5}">
                      <a16:colId xmlns:a16="http://schemas.microsoft.com/office/drawing/2014/main" xmlns="" val="20001"/>
                    </a:ext>
                  </a:extLst>
                </a:gridCol>
                <a:gridCol w="524944">
                  <a:extLst>
                    <a:ext uri="{9D8B030D-6E8A-4147-A177-3AD203B41FA5}">
                      <a16:colId xmlns:a16="http://schemas.microsoft.com/office/drawing/2014/main" xmlns="" val="20002"/>
                    </a:ext>
                  </a:extLst>
                </a:gridCol>
                <a:gridCol w="611921">
                  <a:extLst>
                    <a:ext uri="{9D8B030D-6E8A-4147-A177-3AD203B41FA5}">
                      <a16:colId xmlns:a16="http://schemas.microsoft.com/office/drawing/2014/main" xmlns="" val="20003"/>
                    </a:ext>
                  </a:extLst>
                </a:gridCol>
                <a:gridCol w="611921">
                  <a:extLst>
                    <a:ext uri="{9D8B030D-6E8A-4147-A177-3AD203B41FA5}">
                      <a16:colId xmlns:a16="http://schemas.microsoft.com/office/drawing/2014/main" xmlns="" val="20004"/>
                    </a:ext>
                  </a:extLst>
                </a:gridCol>
                <a:gridCol w="2010949">
                  <a:extLst>
                    <a:ext uri="{9D8B030D-6E8A-4147-A177-3AD203B41FA5}">
                      <a16:colId xmlns:a16="http://schemas.microsoft.com/office/drawing/2014/main" xmlns="" val="20005"/>
                    </a:ext>
                  </a:extLst>
                </a:gridCol>
              </a:tblGrid>
              <a:tr h="301731">
                <a:tc rowSpan="2">
                  <a:txBody>
                    <a:bodyPr/>
                    <a:lstStyle/>
                    <a:p>
                      <a:pPr algn="ctr">
                        <a:lnSpc>
                          <a:spcPct val="115000"/>
                        </a:lnSpc>
                        <a:spcAft>
                          <a:spcPts val="0"/>
                        </a:spcAft>
                      </a:pPr>
                      <a:r>
                        <a:rPr lang="lt-LT" sz="1100" dirty="0">
                          <a:effectLst/>
                        </a:rPr>
                        <a:t>Tikslo, uždavinio pavadinimas</a:t>
                      </a:r>
                      <a:endParaRPr lang="lt-LT" sz="1100" dirty="0">
                        <a:effectLst/>
                        <a:latin typeface="Times New Roman"/>
                        <a:ea typeface="Times New Roman"/>
                      </a:endParaRPr>
                    </a:p>
                  </a:txBody>
                  <a:tcPr marL="49195" marR="49195" marT="0" marB="0"/>
                </a:tc>
                <a:tc rowSpan="2">
                  <a:txBody>
                    <a:bodyPr/>
                    <a:lstStyle/>
                    <a:p>
                      <a:pPr algn="ctr">
                        <a:lnSpc>
                          <a:spcPct val="115000"/>
                        </a:lnSpc>
                        <a:spcAft>
                          <a:spcPts val="0"/>
                        </a:spcAft>
                      </a:pPr>
                      <a:r>
                        <a:rPr lang="lt-LT" sz="1100">
                          <a:effectLst/>
                        </a:rPr>
                        <a:t>Vertinimo kriterijus</a:t>
                      </a:r>
                      <a:endParaRPr lang="lt-LT" sz="1100">
                        <a:effectLst/>
                        <a:latin typeface="Times New Roman"/>
                        <a:ea typeface="Times New Roman"/>
                      </a:endParaRPr>
                    </a:p>
                  </a:txBody>
                  <a:tcPr marL="49195" marR="49195" marT="0" marB="0"/>
                </a:tc>
                <a:tc gridSpan="3">
                  <a:txBody>
                    <a:bodyPr/>
                    <a:lstStyle/>
                    <a:p>
                      <a:pPr algn="ctr">
                        <a:lnSpc>
                          <a:spcPct val="115000"/>
                        </a:lnSpc>
                        <a:spcAft>
                          <a:spcPts val="0"/>
                        </a:spcAft>
                      </a:pPr>
                      <a:r>
                        <a:rPr lang="lt-LT" sz="1100">
                          <a:effectLst/>
                        </a:rPr>
                        <a:t>Vertinimo kriterijaus reikšmė </a:t>
                      </a:r>
                      <a:endParaRPr lang="lt-LT" sz="1100">
                        <a:effectLst/>
                        <a:latin typeface="Times New Roman"/>
                        <a:ea typeface="Times New Roman"/>
                      </a:endParaRPr>
                    </a:p>
                  </a:txBody>
                  <a:tcPr marL="49195" marR="49195" marT="0" marB="0"/>
                </a:tc>
                <a:tc hMerge="1">
                  <a:txBody>
                    <a:bodyPr/>
                    <a:lstStyle/>
                    <a:p>
                      <a:endParaRPr lang="lt-LT"/>
                    </a:p>
                  </a:txBody>
                  <a:tcPr/>
                </a:tc>
                <a:tc hMerge="1">
                  <a:txBody>
                    <a:bodyPr/>
                    <a:lstStyle/>
                    <a:p>
                      <a:endParaRPr lang="lt-LT"/>
                    </a:p>
                  </a:txBody>
                  <a:tcPr/>
                </a:tc>
                <a:tc rowSpan="2">
                  <a:txBody>
                    <a:bodyPr/>
                    <a:lstStyle/>
                    <a:p>
                      <a:pPr algn="ctr">
                        <a:lnSpc>
                          <a:spcPct val="115000"/>
                        </a:lnSpc>
                        <a:spcAft>
                          <a:spcPts val="0"/>
                        </a:spcAft>
                      </a:pPr>
                      <a:r>
                        <a:rPr lang="lt-LT" sz="1100" dirty="0">
                          <a:effectLst/>
                        </a:rPr>
                        <a:t>Įgyvendinimas </a:t>
                      </a:r>
                      <a:r>
                        <a:rPr lang="lt-LT" sz="1100" dirty="0">
                          <a:effectLst/>
                          <a:latin typeface="Times New Roman"/>
                          <a:ea typeface="Times New Roman"/>
                        </a:rPr>
                        <a:t>2019 metais </a:t>
                      </a:r>
                    </a:p>
                  </a:txBody>
                  <a:tcPr marL="49195" marR="49195" marT="0" marB="0"/>
                </a:tc>
                <a:extLst>
                  <a:ext uri="{0D108BD9-81ED-4DB2-BD59-A6C34878D82A}">
                    <a16:rowId xmlns:a16="http://schemas.microsoft.com/office/drawing/2014/main" xmlns="" val="10000"/>
                  </a:ext>
                </a:extLst>
              </a:tr>
              <a:tr h="150865">
                <a:tc vMerge="1">
                  <a:txBody>
                    <a:bodyPr/>
                    <a:lstStyle/>
                    <a:p>
                      <a:endParaRPr lang="lt-LT"/>
                    </a:p>
                  </a:txBody>
                  <a:tcPr/>
                </a:tc>
                <a:tc vMerge="1">
                  <a:txBody>
                    <a:bodyPr/>
                    <a:lstStyle/>
                    <a:p>
                      <a:endParaRPr lang="lt-LT"/>
                    </a:p>
                  </a:txBody>
                  <a:tcPr/>
                </a:tc>
                <a:tc>
                  <a:txBody>
                    <a:bodyPr/>
                    <a:lstStyle/>
                    <a:p>
                      <a:pPr algn="ctr">
                        <a:lnSpc>
                          <a:spcPct val="115000"/>
                        </a:lnSpc>
                        <a:spcAft>
                          <a:spcPts val="0"/>
                        </a:spcAft>
                      </a:pPr>
                      <a:r>
                        <a:rPr lang="lt-LT" sz="1100" dirty="0">
                          <a:effectLst/>
                        </a:rPr>
                        <a:t>2014</a:t>
                      </a:r>
                      <a:endParaRPr lang="lt-LT" sz="1100" dirty="0">
                        <a:effectLst/>
                        <a:latin typeface="Times New Roman"/>
                        <a:ea typeface="Times New Roman"/>
                      </a:endParaRPr>
                    </a:p>
                  </a:txBody>
                  <a:tcPr marL="49195" marR="49195" marT="0" marB="0"/>
                </a:tc>
                <a:tc>
                  <a:txBody>
                    <a:bodyPr/>
                    <a:lstStyle/>
                    <a:p>
                      <a:pPr algn="ctr">
                        <a:lnSpc>
                          <a:spcPct val="115000"/>
                        </a:lnSpc>
                        <a:spcAft>
                          <a:spcPts val="0"/>
                        </a:spcAft>
                      </a:pPr>
                      <a:r>
                        <a:rPr lang="lt-LT" sz="1100" dirty="0">
                          <a:effectLst/>
                        </a:rPr>
                        <a:t>2017</a:t>
                      </a:r>
                      <a:endParaRPr lang="lt-LT" sz="1100" dirty="0">
                        <a:effectLst/>
                        <a:latin typeface="Times New Roman"/>
                        <a:ea typeface="Times New Roman"/>
                      </a:endParaRPr>
                    </a:p>
                  </a:txBody>
                  <a:tcPr marL="49195" marR="49195" marT="0" marB="0"/>
                </a:tc>
                <a:tc>
                  <a:txBody>
                    <a:bodyPr/>
                    <a:lstStyle/>
                    <a:p>
                      <a:pPr algn="ctr">
                        <a:lnSpc>
                          <a:spcPct val="115000"/>
                        </a:lnSpc>
                        <a:spcAft>
                          <a:spcPts val="0"/>
                        </a:spcAft>
                      </a:pPr>
                      <a:r>
                        <a:rPr lang="lt-LT" sz="1100" dirty="0">
                          <a:effectLst/>
                        </a:rPr>
                        <a:t>2020</a:t>
                      </a:r>
                      <a:endParaRPr lang="lt-LT" sz="1100" dirty="0">
                        <a:effectLst/>
                        <a:latin typeface="Times New Roman"/>
                        <a:ea typeface="Times New Roman"/>
                      </a:endParaRPr>
                    </a:p>
                  </a:txBody>
                  <a:tcPr marL="49195" marR="49195" marT="0" marB="0"/>
                </a:tc>
                <a:tc vMerge="1">
                  <a:txBody>
                    <a:bodyPr/>
                    <a:lstStyle/>
                    <a:p>
                      <a:endParaRPr lang="lt-LT"/>
                    </a:p>
                  </a:txBody>
                  <a:tcPr/>
                </a:tc>
                <a:extLst>
                  <a:ext uri="{0D108BD9-81ED-4DB2-BD59-A6C34878D82A}">
                    <a16:rowId xmlns:a16="http://schemas.microsoft.com/office/drawing/2014/main" xmlns="" val="10001"/>
                  </a:ext>
                </a:extLst>
              </a:tr>
              <a:tr h="1040760">
                <a:tc>
                  <a:txBody>
                    <a:bodyPr/>
                    <a:lstStyle/>
                    <a:p>
                      <a:pPr>
                        <a:lnSpc>
                          <a:spcPct val="115000"/>
                        </a:lnSpc>
                        <a:spcAft>
                          <a:spcPts val="0"/>
                        </a:spcAft>
                      </a:pPr>
                      <a:r>
                        <a:rPr lang="lt-LT" sz="1100" dirty="0">
                          <a:effectLst/>
                        </a:rPr>
                        <a:t>1. Didinti virtualios kultūros paveldo erdvės integralumą ir tvarumą, grindžiamą procesų koordinavimu ir tarpinstituciniu bendradarbiavimu</a:t>
                      </a:r>
                      <a:endParaRPr lang="lt-LT" sz="1100" dirty="0">
                        <a:effectLst/>
                        <a:latin typeface="Times New Roman"/>
                        <a:ea typeface="Times New Roman"/>
                      </a:endParaRPr>
                    </a:p>
                  </a:txBody>
                  <a:tcPr marL="49195" marR="49195" marT="0" marB="0"/>
                </a:tc>
                <a:tc>
                  <a:txBody>
                    <a:bodyPr/>
                    <a:lstStyle/>
                    <a:p>
                      <a:pPr>
                        <a:lnSpc>
                          <a:spcPct val="115000"/>
                        </a:lnSpc>
                        <a:spcAft>
                          <a:spcPts val="0"/>
                        </a:spcAft>
                      </a:pPr>
                      <a:r>
                        <a:rPr lang="lt-LT" sz="1100" dirty="0">
                          <a:effectLst/>
                        </a:rPr>
                        <a:t>Kultūros paveldo skaitmeninimo ir skaitmeninio turinio sklaidos veiklas vykdančių atminties institucijų dalis iš visų Lietuvos atminties institucijų (proc.)</a:t>
                      </a:r>
                      <a:endParaRPr lang="lt-LT" sz="1100" dirty="0">
                        <a:effectLst/>
                        <a:latin typeface="Times New Roman"/>
                        <a:ea typeface="Times New Roman"/>
                      </a:endParaRPr>
                    </a:p>
                  </a:txBody>
                  <a:tcPr marL="49195" marR="49195" marT="0" marB="0"/>
                </a:tc>
                <a:tc>
                  <a:txBody>
                    <a:bodyPr/>
                    <a:lstStyle/>
                    <a:p>
                      <a:pPr algn="ctr">
                        <a:lnSpc>
                          <a:spcPct val="115000"/>
                        </a:lnSpc>
                        <a:spcAft>
                          <a:spcPts val="0"/>
                        </a:spcAft>
                      </a:pPr>
                      <a:r>
                        <a:rPr lang="lt-LT" sz="1100" dirty="0">
                          <a:effectLst/>
                        </a:rPr>
                        <a:t>25</a:t>
                      </a:r>
                      <a:endParaRPr lang="lt-LT" sz="1100" dirty="0">
                        <a:effectLst/>
                        <a:latin typeface="Times New Roman"/>
                        <a:ea typeface="Times New Roman"/>
                      </a:endParaRPr>
                    </a:p>
                  </a:txBody>
                  <a:tcPr marL="49195" marR="49195" marT="0" marB="0"/>
                </a:tc>
                <a:tc>
                  <a:txBody>
                    <a:bodyPr/>
                    <a:lstStyle/>
                    <a:p>
                      <a:pPr algn="ctr">
                        <a:lnSpc>
                          <a:spcPct val="115000"/>
                        </a:lnSpc>
                        <a:spcAft>
                          <a:spcPts val="0"/>
                        </a:spcAft>
                      </a:pPr>
                      <a:r>
                        <a:rPr lang="lt-LT" sz="1100" dirty="0">
                          <a:effectLst/>
                        </a:rPr>
                        <a:t>40</a:t>
                      </a:r>
                      <a:endParaRPr lang="lt-LT" sz="1100" dirty="0">
                        <a:effectLst/>
                        <a:latin typeface="Times New Roman"/>
                        <a:ea typeface="Times New Roman"/>
                      </a:endParaRPr>
                    </a:p>
                  </a:txBody>
                  <a:tcPr marL="49195" marR="49195" marT="0" marB="0"/>
                </a:tc>
                <a:tc>
                  <a:txBody>
                    <a:bodyPr/>
                    <a:lstStyle/>
                    <a:p>
                      <a:pPr algn="ctr">
                        <a:lnSpc>
                          <a:spcPct val="115000"/>
                        </a:lnSpc>
                        <a:spcAft>
                          <a:spcPts val="0"/>
                        </a:spcAft>
                      </a:pPr>
                      <a:r>
                        <a:rPr lang="lt-LT" sz="1100" dirty="0">
                          <a:effectLst/>
                        </a:rPr>
                        <a:t>60</a:t>
                      </a:r>
                      <a:endParaRPr lang="lt-LT" sz="1100" dirty="0">
                        <a:effectLst/>
                        <a:latin typeface="Times New Roman"/>
                        <a:ea typeface="Times New Roman"/>
                      </a:endParaRPr>
                    </a:p>
                  </a:txBody>
                  <a:tcPr marL="49195" marR="49195" marT="0" marB="0"/>
                </a:tc>
                <a:tc>
                  <a:txBody>
                    <a:bodyPr/>
                    <a:lstStyle/>
                    <a:p>
                      <a:pPr algn="just">
                        <a:lnSpc>
                          <a:spcPct val="115000"/>
                        </a:lnSpc>
                        <a:spcAft>
                          <a:spcPts val="0"/>
                        </a:spcAft>
                      </a:pPr>
                      <a:r>
                        <a:rPr lang="lt-LT" sz="1100" b="1" dirty="0">
                          <a:effectLst/>
                        </a:rPr>
                        <a:t>68,9 proc. </a:t>
                      </a:r>
                    </a:p>
                    <a:p>
                      <a:pPr algn="just">
                        <a:lnSpc>
                          <a:spcPct val="115000"/>
                        </a:lnSpc>
                        <a:spcAft>
                          <a:spcPts val="0"/>
                        </a:spcAft>
                      </a:pPr>
                      <a:r>
                        <a:rPr lang="lt-LT" sz="1100" dirty="0">
                          <a:effectLst/>
                        </a:rPr>
                        <a:t> </a:t>
                      </a:r>
                    </a:p>
                    <a:p>
                      <a:pPr algn="just">
                        <a:lnSpc>
                          <a:spcPct val="115000"/>
                        </a:lnSpc>
                        <a:spcAft>
                          <a:spcPts val="0"/>
                        </a:spcAft>
                      </a:pPr>
                      <a:r>
                        <a:rPr lang="lt-LT" sz="1100" dirty="0">
                          <a:effectLst/>
                        </a:rPr>
                        <a:t>Archyvai 89 proc. </a:t>
                      </a:r>
                    </a:p>
                    <a:p>
                      <a:pPr algn="just">
                        <a:lnSpc>
                          <a:spcPct val="115000"/>
                        </a:lnSpc>
                        <a:spcAft>
                          <a:spcPts val="0"/>
                        </a:spcAft>
                      </a:pPr>
                      <a:r>
                        <a:rPr lang="lt-LT" sz="1100" dirty="0">
                          <a:effectLst/>
                        </a:rPr>
                        <a:t>Bibliotekos 36 proc. </a:t>
                      </a:r>
                    </a:p>
                    <a:p>
                      <a:pPr algn="just">
                        <a:lnSpc>
                          <a:spcPct val="115000"/>
                        </a:lnSpc>
                        <a:spcAft>
                          <a:spcPts val="0"/>
                        </a:spcAft>
                      </a:pPr>
                      <a:r>
                        <a:rPr lang="lt-LT" sz="1100" dirty="0">
                          <a:effectLst/>
                        </a:rPr>
                        <a:t>Muziejai 96 proc.</a:t>
                      </a:r>
                    </a:p>
                  </a:txBody>
                  <a:tcPr marL="49195" marR="49195" marT="0" marB="0"/>
                </a:tc>
                <a:extLst>
                  <a:ext uri="{0D108BD9-81ED-4DB2-BD59-A6C34878D82A}">
                    <a16:rowId xmlns:a16="http://schemas.microsoft.com/office/drawing/2014/main" xmlns="" val="10002"/>
                  </a:ext>
                </a:extLst>
              </a:tr>
              <a:tr h="1056058">
                <a:tc>
                  <a:txBody>
                    <a:bodyPr/>
                    <a:lstStyle/>
                    <a:p>
                      <a:pPr>
                        <a:lnSpc>
                          <a:spcPct val="115000"/>
                        </a:lnSpc>
                        <a:spcAft>
                          <a:spcPts val="0"/>
                        </a:spcAft>
                      </a:pPr>
                      <a:r>
                        <a:rPr lang="lt-LT" sz="1100" dirty="0">
                          <a:effectLst/>
                        </a:rPr>
                        <a:t>1.1. Užtikrinti atminties institucijų koordinuotą skaitmeninimo veiklą ir konsoliduotų skaitmeninimo paslaugų teikimą per skaitmeninimo kompetencijos centrų tinklą</a:t>
                      </a:r>
                      <a:endParaRPr lang="lt-LT" sz="1100" dirty="0">
                        <a:effectLst/>
                        <a:latin typeface="Times New Roman"/>
                        <a:ea typeface="Times New Roman"/>
                      </a:endParaRPr>
                    </a:p>
                  </a:txBody>
                  <a:tcPr marL="49195" marR="49195" marT="0" marB="0"/>
                </a:tc>
                <a:tc>
                  <a:txBody>
                    <a:bodyPr/>
                    <a:lstStyle/>
                    <a:p>
                      <a:pPr>
                        <a:lnSpc>
                          <a:spcPct val="115000"/>
                        </a:lnSpc>
                        <a:spcAft>
                          <a:spcPts val="0"/>
                        </a:spcAft>
                      </a:pPr>
                      <a:r>
                        <a:rPr lang="lt-LT" sz="1100">
                          <a:effectLst/>
                        </a:rPr>
                        <a:t>Atminties institucijų, kurios naudojasi skaitmeninimo kompetencijos centrų paslaugomis, dalis iš visų Lietuvos atminties institucijų (proc.)</a:t>
                      </a:r>
                      <a:endParaRPr lang="lt-LT" sz="1100">
                        <a:effectLst/>
                        <a:latin typeface="Times New Roman"/>
                        <a:ea typeface="Times New Roman"/>
                      </a:endParaRPr>
                    </a:p>
                  </a:txBody>
                  <a:tcPr marL="49195" marR="49195" marT="0" marB="0"/>
                </a:tc>
                <a:tc>
                  <a:txBody>
                    <a:bodyPr/>
                    <a:lstStyle/>
                    <a:p>
                      <a:pPr algn="ctr">
                        <a:lnSpc>
                          <a:spcPct val="115000"/>
                        </a:lnSpc>
                        <a:spcAft>
                          <a:spcPts val="0"/>
                        </a:spcAft>
                      </a:pPr>
                      <a:r>
                        <a:rPr lang="lt-LT" sz="1100">
                          <a:effectLst/>
                        </a:rPr>
                        <a:t>41</a:t>
                      </a:r>
                      <a:endParaRPr lang="lt-LT" sz="1100">
                        <a:effectLst/>
                        <a:latin typeface="Times New Roman"/>
                        <a:ea typeface="Times New Roman"/>
                      </a:endParaRPr>
                    </a:p>
                  </a:txBody>
                  <a:tcPr marL="49195" marR="49195" marT="0" marB="0"/>
                </a:tc>
                <a:tc>
                  <a:txBody>
                    <a:bodyPr/>
                    <a:lstStyle/>
                    <a:p>
                      <a:pPr algn="ctr">
                        <a:lnSpc>
                          <a:spcPct val="115000"/>
                        </a:lnSpc>
                        <a:spcAft>
                          <a:spcPts val="0"/>
                        </a:spcAft>
                      </a:pPr>
                      <a:r>
                        <a:rPr lang="lt-LT" sz="1100">
                          <a:effectLst/>
                        </a:rPr>
                        <a:t>55</a:t>
                      </a:r>
                      <a:endParaRPr lang="lt-LT" sz="1100">
                        <a:effectLst/>
                        <a:latin typeface="Times New Roman"/>
                        <a:ea typeface="Times New Roman"/>
                      </a:endParaRPr>
                    </a:p>
                  </a:txBody>
                  <a:tcPr marL="49195" marR="49195" marT="0" marB="0"/>
                </a:tc>
                <a:tc>
                  <a:txBody>
                    <a:bodyPr/>
                    <a:lstStyle/>
                    <a:p>
                      <a:pPr algn="ctr">
                        <a:lnSpc>
                          <a:spcPct val="115000"/>
                        </a:lnSpc>
                        <a:spcAft>
                          <a:spcPts val="0"/>
                        </a:spcAft>
                      </a:pPr>
                      <a:r>
                        <a:rPr lang="lt-LT" sz="1100" dirty="0">
                          <a:effectLst/>
                        </a:rPr>
                        <a:t>70</a:t>
                      </a:r>
                      <a:endParaRPr lang="lt-LT" sz="1100" dirty="0">
                        <a:effectLst/>
                        <a:latin typeface="Times New Roman"/>
                        <a:ea typeface="Times New Roman"/>
                      </a:endParaRPr>
                    </a:p>
                  </a:txBody>
                  <a:tcPr marL="49195" marR="49195" marT="0" marB="0"/>
                </a:tc>
                <a:tc>
                  <a:txBody>
                    <a:bodyPr/>
                    <a:lstStyle/>
                    <a:p>
                      <a:pPr>
                        <a:lnSpc>
                          <a:spcPct val="115000"/>
                        </a:lnSpc>
                        <a:spcAft>
                          <a:spcPts val="0"/>
                        </a:spcAft>
                      </a:pPr>
                      <a:r>
                        <a:rPr lang="lt-LT" sz="1100" b="1" dirty="0">
                          <a:effectLst/>
                        </a:rPr>
                        <a:t>60 proc. </a:t>
                      </a:r>
                    </a:p>
                    <a:p>
                      <a:pPr>
                        <a:lnSpc>
                          <a:spcPct val="115000"/>
                        </a:lnSpc>
                        <a:spcAft>
                          <a:spcPts val="0"/>
                        </a:spcAft>
                      </a:pPr>
                      <a:r>
                        <a:rPr lang="lt-LT" sz="1100" dirty="0">
                          <a:effectLst/>
                        </a:rPr>
                        <a:t> </a:t>
                      </a:r>
                    </a:p>
                    <a:p>
                      <a:pPr>
                        <a:lnSpc>
                          <a:spcPct val="115000"/>
                        </a:lnSpc>
                        <a:spcAft>
                          <a:spcPts val="0"/>
                        </a:spcAft>
                      </a:pPr>
                      <a:r>
                        <a:rPr lang="lt-LT" sz="1100" dirty="0">
                          <a:effectLst/>
                        </a:rPr>
                        <a:t>Archyvai 33 proc. </a:t>
                      </a:r>
                    </a:p>
                    <a:p>
                      <a:pPr>
                        <a:lnSpc>
                          <a:spcPct val="115000"/>
                        </a:lnSpc>
                        <a:spcAft>
                          <a:spcPts val="0"/>
                        </a:spcAft>
                      </a:pPr>
                      <a:r>
                        <a:rPr lang="lt-LT" sz="1100" dirty="0">
                          <a:effectLst/>
                        </a:rPr>
                        <a:t>Bibliotekos 42 proc. </a:t>
                      </a:r>
                    </a:p>
                    <a:p>
                      <a:pPr>
                        <a:lnSpc>
                          <a:spcPct val="115000"/>
                        </a:lnSpc>
                        <a:spcAft>
                          <a:spcPts val="0"/>
                        </a:spcAft>
                      </a:pPr>
                      <a:r>
                        <a:rPr lang="lt-LT" sz="1100" dirty="0">
                          <a:effectLst/>
                        </a:rPr>
                        <a:t>Muziejai 83 proc.</a:t>
                      </a:r>
                    </a:p>
                  </a:txBody>
                  <a:tcPr marL="49195" marR="49195" marT="0" marB="0"/>
                </a:tc>
                <a:extLst>
                  <a:ext uri="{0D108BD9-81ED-4DB2-BD59-A6C34878D82A}">
                    <a16:rowId xmlns:a16="http://schemas.microsoft.com/office/drawing/2014/main" xmlns="" val="10003"/>
                  </a:ext>
                </a:extLst>
              </a:tr>
              <a:tr h="1073250">
                <a:tc>
                  <a:txBody>
                    <a:bodyPr/>
                    <a:lstStyle/>
                    <a:p>
                      <a:pPr>
                        <a:lnSpc>
                          <a:spcPct val="115000"/>
                        </a:lnSpc>
                        <a:spcAft>
                          <a:spcPts val="0"/>
                        </a:spcAft>
                      </a:pPr>
                      <a:r>
                        <a:rPr lang="lt-LT" sz="1100" dirty="0">
                          <a:effectLst/>
                        </a:rPr>
                        <a:t>1.2. Sistemingai tobulinti atminties institucijose dirbančių skaitmeninimo srities specialistų kompetencijas, didinant jų gebėjimus teikti kokybiškas skaitmeninio paveldo paslaugas</a:t>
                      </a:r>
                      <a:endParaRPr lang="lt-LT" sz="1100" dirty="0">
                        <a:effectLst/>
                        <a:latin typeface="Times New Roman"/>
                        <a:ea typeface="Times New Roman"/>
                      </a:endParaRPr>
                    </a:p>
                  </a:txBody>
                  <a:tcPr marL="49195" marR="49195" marT="0" marB="0"/>
                </a:tc>
                <a:tc>
                  <a:txBody>
                    <a:bodyPr/>
                    <a:lstStyle/>
                    <a:p>
                      <a:pPr>
                        <a:lnSpc>
                          <a:spcPct val="115000"/>
                        </a:lnSpc>
                        <a:spcAft>
                          <a:spcPts val="0"/>
                        </a:spcAft>
                      </a:pPr>
                      <a:r>
                        <a:rPr lang="lt-LT" sz="1100">
                          <a:effectLst/>
                        </a:rPr>
                        <a:t>Skaitmeninimo srities specialistų, dalyvavusių kvalifikacijos tobulinimo programose, skaičius (vnt.)</a:t>
                      </a:r>
                      <a:endParaRPr lang="lt-LT" sz="1100">
                        <a:effectLst/>
                        <a:latin typeface="Times New Roman"/>
                        <a:ea typeface="Times New Roman"/>
                      </a:endParaRPr>
                    </a:p>
                  </a:txBody>
                  <a:tcPr marL="49195" marR="49195" marT="0" marB="0"/>
                </a:tc>
                <a:tc>
                  <a:txBody>
                    <a:bodyPr/>
                    <a:lstStyle/>
                    <a:p>
                      <a:pPr algn="ctr">
                        <a:lnSpc>
                          <a:spcPct val="115000"/>
                        </a:lnSpc>
                        <a:spcAft>
                          <a:spcPts val="0"/>
                        </a:spcAft>
                      </a:pPr>
                      <a:r>
                        <a:rPr lang="lt-LT" sz="1100">
                          <a:effectLst/>
                        </a:rPr>
                        <a:t>247</a:t>
                      </a:r>
                      <a:endParaRPr lang="lt-LT" sz="1100">
                        <a:effectLst/>
                        <a:latin typeface="Times New Roman"/>
                        <a:ea typeface="Times New Roman"/>
                      </a:endParaRPr>
                    </a:p>
                  </a:txBody>
                  <a:tcPr marL="49195" marR="49195" marT="0" marB="0"/>
                </a:tc>
                <a:tc>
                  <a:txBody>
                    <a:bodyPr/>
                    <a:lstStyle/>
                    <a:p>
                      <a:pPr algn="ctr">
                        <a:lnSpc>
                          <a:spcPct val="115000"/>
                        </a:lnSpc>
                        <a:spcAft>
                          <a:spcPts val="0"/>
                        </a:spcAft>
                      </a:pPr>
                      <a:r>
                        <a:rPr lang="lt-LT" sz="1100">
                          <a:effectLst/>
                        </a:rPr>
                        <a:t>350</a:t>
                      </a:r>
                      <a:endParaRPr lang="lt-LT" sz="1100">
                        <a:effectLst/>
                        <a:latin typeface="Times New Roman"/>
                        <a:ea typeface="Times New Roman"/>
                      </a:endParaRPr>
                    </a:p>
                  </a:txBody>
                  <a:tcPr marL="49195" marR="49195" marT="0" marB="0"/>
                </a:tc>
                <a:tc>
                  <a:txBody>
                    <a:bodyPr/>
                    <a:lstStyle/>
                    <a:p>
                      <a:pPr algn="ctr">
                        <a:lnSpc>
                          <a:spcPct val="115000"/>
                        </a:lnSpc>
                        <a:spcAft>
                          <a:spcPts val="0"/>
                        </a:spcAft>
                      </a:pPr>
                      <a:r>
                        <a:rPr lang="lt-LT" sz="1100" dirty="0">
                          <a:effectLst/>
                        </a:rPr>
                        <a:t>370</a:t>
                      </a:r>
                      <a:endParaRPr lang="lt-LT" sz="1100" dirty="0">
                        <a:effectLst/>
                        <a:latin typeface="Times New Roman"/>
                        <a:ea typeface="Times New Roman"/>
                      </a:endParaRPr>
                    </a:p>
                  </a:txBody>
                  <a:tcPr marL="49195" marR="49195" marT="0" marB="0"/>
                </a:tc>
                <a:tc>
                  <a:txBody>
                    <a:bodyPr/>
                    <a:lstStyle/>
                    <a:p>
                      <a:pPr>
                        <a:lnSpc>
                          <a:spcPct val="115000"/>
                        </a:lnSpc>
                        <a:spcAft>
                          <a:spcPts val="0"/>
                        </a:spcAft>
                      </a:pPr>
                      <a:r>
                        <a:rPr lang="lt-LT" sz="1100" b="1" dirty="0">
                          <a:effectLst/>
                        </a:rPr>
                        <a:t>784 specialistai</a:t>
                      </a:r>
                    </a:p>
                    <a:p>
                      <a:pPr>
                        <a:lnSpc>
                          <a:spcPct val="115000"/>
                        </a:lnSpc>
                        <a:spcAft>
                          <a:spcPts val="0"/>
                        </a:spcAft>
                      </a:pPr>
                      <a:r>
                        <a:rPr lang="lt-LT" sz="1100" dirty="0">
                          <a:effectLst/>
                        </a:rPr>
                        <a:t> </a:t>
                      </a:r>
                    </a:p>
                    <a:p>
                      <a:pPr>
                        <a:lnSpc>
                          <a:spcPct val="115000"/>
                        </a:lnSpc>
                        <a:spcAft>
                          <a:spcPts val="0"/>
                        </a:spcAft>
                      </a:pPr>
                      <a:r>
                        <a:rPr lang="lt-LT" sz="1100" dirty="0">
                          <a:effectLst/>
                        </a:rPr>
                        <a:t>Archyvai 1 specialistas </a:t>
                      </a:r>
                    </a:p>
                    <a:p>
                      <a:pPr>
                        <a:lnSpc>
                          <a:spcPct val="115000"/>
                        </a:lnSpc>
                        <a:spcAft>
                          <a:spcPts val="0"/>
                        </a:spcAft>
                      </a:pPr>
                      <a:r>
                        <a:rPr lang="lt-LT" sz="1100" dirty="0">
                          <a:effectLst/>
                        </a:rPr>
                        <a:t>Bibliotekos 385 specialistai</a:t>
                      </a:r>
                    </a:p>
                    <a:p>
                      <a:pPr>
                        <a:lnSpc>
                          <a:spcPct val="115000"/>
                        </a:lnSpc>
                        <a:spcAft>
                          <a:spcPts val="0"/>
                        </a:spcAft>
                      </a:pPr>
                      <a:r>
                        <a:rPr lang="lt-LT" sz="1100" dirty="0">
                          <a:effectLst/>
                        </a:rPr>
                        <a:t>Muziejai 398 specialistai</a:t>
                      </a:r>
                    </a:p>
                  </a:txBody>
                  <a:tcPr marL="49195" marR="49195" marT="0" marB="0"/>
                </a:tc>
                <a:extLst>
                  <a:ext uri="{0D108BD9-81ED-4DB2-BD59-A6C34878D82A}">
                    <a16:rowId xmlns:a16="http://schemas.microsoft.com/office/drawing/2014/main" xmlns="" val="10004"/>
                  </a:ext>
                </a:extLst>
              </a:tr>
              <a:tr h="754327">
                <a:tc>
                  <a:txBody>
                    <a:bodyPr/>
                    <a:lstStyle/>
                    <a:p>
                      <a:pPr>
                        <a:lnSpc>
                          <a:spcPct val="115000"/>
                        </a:lnSpc>
                        <a:spcAft>
                          <a:spcPts val="0"/>
                        </a:spcAft>
                      </a:pPr>
                      <a:r>
                        <a:rPr lang="lt-LT" sz="1100">
                          <a:effectLst/>
                        </a:rPr>
                        <a:t>1.3. Sukurti šiuolaikines sąlygas atitinkančius skaitmeninio turinio valdymo ir naudojimo teisinio reguliavimo modelius</a:t>
                      </a:r>
                      <a:endParaRPr lang="lt-LT" sz="1100">
                        <a:effectLst/>
                        <a:latin typeface="Times New Roman"/>
                        <a:ea typeface="Times New Roman"/>
                      </a:endParaRPr>
                    </a:p>
                  </a:txBody>
                  <a:tcPr marL="49195" marR="49195" marT="0" marB="0"/>
                </a:tc>
                <a:tc>
                  <a:txBody>
                    <a:bodyPr/>
                    <a:lstStyle/>
                    <a:p>
                      <a:pPr>
                        <a:lnSpc>
                          <a:spcPct val="115000"/>
                        </a:lnSpc>
                        <a:spcAft>
                          <a:spcPts val="0"/>
                        </a:spcAft>
                      </a:pPr>
                      <a:r>
                        <a:rPr lang="lt-LT" sz="1100">
                          <a:effectLst/>
                        </a:rPr>
                        <a:t>Sukurtas intelektinės nuosavybės teisėmis saugomų kūrinių licencijavimo modelis (vnt.)</a:t>
                      </a:r>
                      <a:endParaRPr lang="lt-LT" sz="1100">
                        <a:effectLst/>
                        <a:latin typeface="Times New Roman"/>
                        <a:ea typeface="Times New Roman"/>
                      </a:endParaRPr>
                    </a:p>
                  </a:txBody>
                  <a:tcPr marL="49195" marR="49195" marT="0" marB="0"/>
                </a:tc>
                <a:tc>
                  <a:txBody>
                    <a:bodyPr/>
                    <a:lstStyle/>
                    <a:p>
                      <a:pPr algn="ctr">
                        <a:lnSpc>
                          <a:spcPct val="115000"/>
                        </a:lnSpc>
                        <a:spcAft>
                          <a:spcPts val="0"/>
                        </a:spcAft>
                      </a:pPr>
                      <a:r>
                        <a:rPr lang="lt-LT" sz="1100">
                          <a:effectLst/>
                        </a:rPr>
                        <a:t>-</a:t>
                      </a:r>
                      <a:endParaRPr lang="lt-LT" sz="1100">
                        <a:effectLst/>
                        <a:latin typeface="Times New Roman"/>
                        <a:ea typeface="Times New Roman"/>
                      </a:endParaRPr>
                    </a:p>
                  </a:txBody>
                  <a:tcPr marL="49195" marR="49195" marT="0" marB="0"/>
                </a:tc>
                <a:tc>
                  <a:txBody>
                    <a:bodyPr/>
                    <a:lstStyle/>
                    <a:p>
                      <a:pPr algn="ctr">
                        <a:lnSpc>
                          <a:spcPct val="115000"/>
                        </a:lnSpc>
                        <a:spcAft>
                          <a:spcPts val="0"/>
                        </a:spcAft>
                      </a:pPr>
                      <a:r>
                        <a:rPr lang="lt-LT" sz="1100">
                          <a:effectLst/>
                        </a:rPr>
                        <a:t>-</a:t>
                      </a:r>
                      <a:endParaRPr lang="lt-LT" sz="1100">
                        <a:effectLst/>
                        <a:latin typeface="Times New Roman"/>
                        <a:ea typeface="Times New Roman"/>
                      </a:endParaRPr>
                    </a:p>
                  </a:txBody>
                  <a:tcPr marL="49195" marR="49195" marT="0" marB="0"/>
                </a:tc>
                <a:tc>
                  <a:txBody>
                    <a:bodyPr/>
                    <a:lstStyle/>
                    <a:p>
                      <a:pPr algn="ctr">
                        <a:lnSpc>
                          <a:spcPct val="115000"/>
                        </a:lnSpc>
                        <a:spcAft>
                          <a:spcPts val="0"/>
                        </a:spcAft>
                      </a:pPr>
                      <a:r>
                        <a:rPr lang="lt-LT" sz="1100" dirty="0">
                          <a:effectLst/>
                        </a:rPr>
                        <a:t>1</a:t>
                      </a:r>
                      <a:endParaRPr lang="lt-LT" sz="1100" dirty="0">
                        <a:effectLst/>
                        <a:latin typeface="Times New Roman"/>
                        <a:ea typeface="Times New Roman"/>
                      </a:endParaRPr>
                    </a:p>
                  </a:txBody>
                  <a:tcPr marL="49195" marR="49195" marT="0" marB="0"/>
                </a:tc>
                <a:tc>
                  <a:txBody>
                    <a:bodyPr/>
                    <a:lstStyle/>
                    <a:p>
                      <a:pPr>
                        <a:lnSpc>
                          <a:spcPct val="115000"/>
                        </a:lnSpc>
                        <a:spcAft>
                          <a:spcPts val="0"/>
                        </a:spcAft>
                      </a:pPr>
                      <a:r>
                        <a:rPr lang="lt-LT" sz="1100" dirty="0">
                          <a:effectLst/>
                        </a:rPr>
                        <a:t>Iš dalies</a:t>
                      </a:r>
                      <a:endParaRPr lang="lt-LT" sz="1100" dirty="0">
                        <a:effectLst/>
                        <a:latin typeface="Times New Roman"/>
                        <a:ea typeface="Times New Roman"/>
                      </a:endParaRPr>
                    </a:p>
                  </a:txBody>
                  <a:tcPr marL="49195" marR="49195" marT="0" marB="0"/>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207670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2800" dirty="0"/>
              <a:t>Lietuvos kultūros paveldo skaitmeninimo sistema</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1037845"/>
              </p:ext>
            </p:extLst>
          </p:nvPr>
        </p:nvGraphicFramePr>
        <p:xfrm>
          <a:off x="457200" y="1484784"/>
          <a:ext cx="8229600" cy="46413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994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2600" dirty="0">
                <a:solidFill>
                  <a:schemeClr val="tx2">
                    <a:lumMod val="60000"/>
                    <a:lumOff val="40000"/>
                  </a:schemeClr>
                </a:solidFill>
              </a:rPr>
              <a:t>1 tikslas </a:t>
            </a:r>
            <a:r>
              <a:rPr lang="lt-LT" sz="2600" dirty="0"/>
              <a:t>- didinti virtualios kultūros paveldo erdvės integralumą ir tvarumą, grindžiamą procesų koordinavimu ir tarpinstituciniu bendradarbiavimu</a:t>
            </a:r>
          </a:p>
        </p:txBody>
      </p:sp>
      <p:sp>
        <p:nvSpPr>
          <p:cNvPr id="3" name="Content Placeholder 2"/>
          <p:cNvSpPr>
            <a:spLocks noGrp="1"/>
          </p:cNvSpPr>
          <p:nvPr>
            <p:ph idx="1"/>
          </p:nvPr>
        </p:nvSpPr>
        <p:spPr/>
        <p:txBody>
          <a:bodyPr>
            <a:normAutofit lnSpcReduction="10000"/>
          </a:bodyPr>
          <a:lstStyle/>
          <a:p>
            <a:pPr marL="0" indent="0">
              <a:buNone/>
            </a:pPr>
            <a:r>
              <a:rPr lang="lt-LT" sz="1800" dirty="0"/>
              <a:t>Pagrindinės veiklos:</a:t>
            </a:r>
          </a:p>
          <a:p>
            <a:pPr algn="just">
              <a:buClr>
                <a:schemeClr val="tx2">
                  <a:lumMod val="60000"/>
                  <a:lumOff val="40000"/>
                </a:schemeClr>
              </a:buClr>
              <a:buFont typeface="Wingdings" panose="05000000000000000000" pitchFamily="2" charset="2"/>
              <a:buChar char="Ø"/>
            </a:pPr>
            <a:r>
              <a:rPr lang="lt-LT" sz="1800" dirty="0"/>
              <a:t>Parengti konsoliduotų skaitmeninimo paslaugų teikimo per skaitmeninimo paslaugų tinklą tvarkos aprašai </a:t>
            </a:r>
          </a:p>
          <a:p>
            <a:pPr algn="just">
              <a:buClr>
                <a:schemeClr val="tx2">
                  <a:lumMod val="60000"/>
                  <a:lumOff val="40000"/>
                </a:schemeClr>
              </a:buClr>
              <a:buFont typeface="Wingdings" panose="05000000000000000000" pitchFamily="2" charset="2"/>
              <a:buChar char="Ø"/>
            </a:pPr>
            <a:r>
              <a:rPr lang="lt-LT" sz="1800" dirty="0"/>
              <a:t>Parengta atminties institucijų skaitmeninimo paslaugų poreikio ir pasitekinimo jomis tyrimo metodika, vykdomi tyrimai</a:t>
            </a:r>
          </a:p>
          <a:p>
            <a:pPr algn="just">
              <a:buClr>
                <a:schemeClr val="tx2">
                  <a:lumMod val="60000"/>
                  <a:lumOff val="40000"/>
                </a:schemeClr>
              </a:buClr>
              <a:buFont typeface="Wingdings" panose="05000000000000000000" pitchFamily="2" charset="2"/>
              <a:buChar char="Ø"/>
            </a:pPr>
            <a:r>
              <a:rPr lang="lt-LT" sz="1800" dirty="0"/>
              <a:t>Organizuoti kultūros paveldo skaitmeninimo srityje dirbančių specialistų kvalifikacijos didinimo renginiai, skirti tobulinti jų kvalifikaciją, gilinti žinias skaitmeninio kultūros paveldo srityje, supažindinti su vyraujančia tarptautine praktika ir tendencijomis, apmokyti </a:t>
            </a:r>
            <a:r>
              <a:rPr lang="lt-LT" sz="1800" dirty="0">
                <a:solidFill>
                  <a:schemeClr val="tx2">
                    <a:lumMod val="60000"/>
                    <a:lumOff val="40000"/>
                  </a:schemeClr>
                </a:solidFill>
                <a:latin typeface="+mj-lt"/>
                <a:ea typeface="+mj-ea"/>
                <a:cs typeface="+mj-cs"/>
              </a:rPr>
              <a:t>2258</a:t>
            </a:r>
            <a:r>
              <a:rPr lang="lt-LT" sz="1800" dirty="0"/>
              <a:t> darbuotojai</a:t>
            </a:r>
          </a:p>
          <a:p>
            <a:pPr algn="just">
              <a:buClr>
                <a:schemeClr val="tx2">
                  <a:lumMod val="60000"/>
                  <a:lumOff val="40000"/>
                </a:schemeClr>
              </a:buClr>
              <a:buFont typeface="Wingdings" panose="05000000000000000000" pitchFamily="2" charset="2"/>
              <a:buChar char="Ø"/>
            </a:pPr>
            <a:r>
              <a:rPr lang="lt-LT" sz="1800" dirty="0"/>
              <a:t>Sukurta informacinė metodinė svetainė atminties institucijoms ir kitiems juridiniams ir fiziniams asmenims, vykdantiems kultūros paveldo skaitmeninimo veiklas </a:t>
            </a:r>
            <a:r>
              <a:rPr lang="lt-LT" sz="1800" dirty="0">
                <a:hlinkClick r:id="rId3"/>
              </a:rPr>
              <a:t>www.ekultura.lt</a:t>
            </a:r>
            <a:r>
              <a:rPr lang="lt-LT" sz="1800" dirty="0"/>
              <a:t> </a:t>
            </a:r>
          </a:p>
          <a:p>
            <a:pPr algn="just">
              <a:buClr>
                <a:schemeClr val="tx2">
                  <a:lumMod val="60000"/>
                  <a:lumOff val="40000"/>
                </a:schemeClr>
              </a:buClr>
              <a:buFont typeface="Wingdings" panose="05000000000000000000" pitchFamily="2" charset="2"/>
              <a:buChar char="Ø"/>
            </a:pPr>
            <a:r>
              <a:rPr lang="lt-LT" sz="1800" dirty="0"/>
              <a:t>Parengta Suskaitmeninto ir skaitmeninio kultūros paveldo naudojimo teisių priskyrimo bei ženklinimo metodika bei rekomendacijos, sukurta interneto platforma, skirta kūrinių, gretutinių teisių objektų ir nesaugomų objektų panaudojimo teisėms identifikuoti ir ženklinti </a:t>
            </a:r>
          </a:p>
          <a:p>
            <a:pPr marL="0" indent="0">
              <a:buClr>
                <a:schemeClr val="tx2">
                  <a:lumMod val="60000"/>
                  <a:lumOff val="40000"/>
                </a:schemeClr>
              </a:buClr>
              <a:buNone/>
            </a:pPr>
            <a:endParaRPr lang="lt-LT" sz="1600" dirty="0"/>
          </a:p>
        </p:txBody>
      </p:sp>
    </p:spTree>
    <p:extLst>
      <p:ext uri="{BB962C8B-B14F-4D97-AF65-F5344CB8AC3E}">
        <p14:creationId xmlns:p14="http://schemas.microsoft.com/office/powerpoint/2010/main" val="2108331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2800" dirty="0"/>
              <a:t>Skaitmeninio kultūros paveldo aktualinimo ir išsaugojimo 2015-2020 m. programa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2403290"/>
              </p:ext>
            </p:extLst>
          </p:nvPr>
        </p:nvGraphicFramePr>
        <p:xfrm>
          <a:off x="663399" y="1549750"/>
          <a:ext cx="7817201" cy="4783604"/>
        </p:xfrm>
        <a:graphic>
          <a:graphicData uri="http://schemas.openxmlformats.org/drawingml/2006/table">
            <a:tbl>
              <a:tblPr firstRow="1" firstCol="1" bandRow="1">
                <a:tableStyleId>{5C22544A-7EE6-4342-B048-85BDC9FD1C3A}</a:tableStyleId>
              </a:tblPr>
              <a:tblGrid>
                <a:gridCol w="2069801">
                  <a:extLst>
                    <a:ext uri="{9D8B030D-6E8A-4147-A177-3AD203B41FA5}">
                      <a16:colId xmlns:a16="http://schemas.microsoft.com/office/drawing/2014/main" xmlns="" val="20000"/>
                    </a:ext>
                  </a:extLst>
                </a:gridCol>
                <a:gridCol w="2002835">
                  <a:extLst>
                    <a:ext uri="{9D8B030D-6E8A-4147-A177-3AD203B41FA5}">
                      <a16:colId xmlns:a16="http://schemas.microsoft.com/office/drawing/2014/main" xmlns="" val="20001"/>
                    </a:ext>
                  </a:extLst>
                </a:gridCol>
                <a:gridCol w="522826">
                  <a:extLst>
                    <a:ext uri="{9D8B030D-6E8A-4147-A177-3AD203B41FA5}">
                      <a16:colId xmlns:a16="http://schemas.microsoft.com/office/drawing/2014/main" xmlns="" val="20002"/>
                    </a:ext>
                  </a:extLst>
                </a:gridCol>
                <a:gridCol w="609452">
                  <a:extLst>
                    <a:ext uri="{9D8B030D-6E8A-4147-A177-3AD203B41FA5}">
                      <a16:colId xmlns:a16="http://schemas.microsoft.com/office/drawing/2014/main" xmlns="" val="20003"/>
                    </a:ext>
                  </a:extLst>
                </a:gridCol>
                <a:gridCol w="609452">
                  <a:extLst>
                    <a:ext uri="{9D8B030D-6E8A-4147-A177-3AD203B41FA5}">
                      <a16:colId xmlns:a16="http://schemas.microsoft.com/office/drawing/2014/main" xmlns="" val="20004"/>
                    </a:ext>
                  </a:extLst>
                </a:gridCol>
                <a:gridCol w="2002835">
                  <a:extLst>
                    <a:ext uri="{9D8B030D-6E8A-4147-A177-3AD203B41FA5}">
                      <a16:colId xmlns:a16="http://schemas.microsoft.com/office/drawing/2014/main" xmlns="" val="20005"/>
                    </a:ext>
                  </a:extLst>
                </a:gridCol>
              </a:tblGrid>
              <a:tr h="411451">
                <a:tc rowSpan="2">
                  <a:txBody>
                    <a:bodyPr/>
                    <a:lstStyle/>
                    <a:p>
                      <a:pPr algn="ctr">
                        <a:lnSpc>
                          <a:spcPct val="115000"/>
                        </a:lnSpc>
                        <a:spcAft>
                          <a:spcPts val="0"/>
                        </a:spcAft>
                      </a:pPr>
                      <a:r>
                        <a:rPr lang="lt-LT" sz="1200" dirty="0">
                          <a:effectLst/>
                        </a:rPr>
                        <a:t>Tikslo, uždavinio pavadinimas</a:t>
                      </a:r>
                      <a:endParaRPr lang="lt-LT" sz="1200" dirty="0">
                        <a:effectLst/>
                        <a:latin typeface="Times New Roman"/>
                        <a:ea typeface="Times New Roman"/>
                      </a:endParaRPr>
                    </a:p>
                  </a:txBody>
                  <a:tcPr marL="67084" marR="67084" marT="0" marB="0"/>
                </a:tc>
                <a:tc rowSpan="2">
                  <a:txBody>
                    <a:bodyPr/>
                    <a:lstStyle/>
                    <a:p>
                      <a:pPr algn="ctr">
                        <a:lnSpc>
                          <a:spcPct val="115000"/>
                        </a:lnSpc>
                        <a:spcAft>
                          <a:spcPts val="0"/>
                        </a:spcAft>
                      </a:pPr>
                      <a:r>
                        <a:rPr lang="lt-LT" sz="1200">
                          <a:effectLst/>
                        </a:rPr>
                        <a:t>Vertinimo kriterijus</a:t>
                      </a:r>
                      <a:endParaRPr lang="lt-LT" sz="1200">
                        <a:effectLst/>
                        <a:latin typeface="Times New Roman"/>
                        <a:ea typeface="Times New Roman"/>
                      </a:endParaRPr>
                    </a:p>
                  </a:txBody>
                  <a:tcPr marL="67084" marR="67084" marT="0" marB="0"/>
                </a:tc>
                <a:tc gridSpan="3">
                  <a:txBody>
                    <a:bodyPr/>
                    <a:lstStyle/>
                    <a:p>
                      <a:pPr algn="ctr">
                        <a:lnSpc>
                          <a:spcPct val="115000"/>
                        </a:lnSpc>
                        <a:spcAft>
                          <a:spcPts val="0"/>
                        </a:spcAft>
                      </a:pPr>
                      <a:r>
                        <a:rPr lang="lt-LT" sz="1200">
                          <a:effectLst/>
                        </a:rPr>
                        <a:t>Vertinimo kriterijaus reikšmė </a:t>
                      </a:r>
                      <a:endParaRPr lang="lt-LT" sz="1200">
                        <a:effectLst/>
                        <a:latin typeface="Times New Roman"/>
                        <a:ea typeface="Times New Roman"/>
                      </a:endParaRPr>
                    </a:p>
                  </a:txBody>
                  <a:tcPr marL="67084" marR="67084" marT="0" marB="0"/>
                </a:tc>
                <a:tc hMerge="1">
                  <a:txBody>
                    <a:bodyPr/>
                    <a:lstStyle/>
                    <a:p>
                      <a:endParaRPr lang="lt-LT"/>
                    </a:p>
                  </a:txBody>
                  <a:tcPr/>
                </a:tc>
                <a:tc hMerge="1">
                  <a:txBody>
                    <a:bodyPr/>
                    <a:lstStyle/>
                    <a:p>
                      <a:endParaRPr lang="lt-LT"/>
                    </a:p>
                  </a:txBody>
                  <a:tcPr/>
                </a:tc>
                <a:tc rowSpan="2">
                  <a:txBody>
                    <a:bodyPr/>
                    <a:lstStyle/>
                    <a:p>
                      <a:pPr algn="ctr">
                        <a:lnSpc>
                          <a:spcPct val="115000"/>
                        </a:lnSpc>
                        <a:spcAft>
                          <a:spcPts val="0"/>
                        </a:spcAft>
                      </a:pPr>
                      <a:r>
                        <a:rPr lang="lt-LT" sz="1200" dirty="0">
                          <a:effectLst/>
                        </a:rPr>
                        <a:t>Įgyvendinimas</a:t>
                      </a:r>
                    </a:p>
                    <a:p>
                      <a:pPr algn="ctr">
                        <a:lnSpc>
                          <a:spcPct val="115000"/>
                        </a:lnSpc>
                        <a:spcAft>
                          <a:spcPts val="0"/>
                        </a:spcAft>
                      </a:pPr>
                      <a:r>
                        <a:rPr lang="lt-LT" sz="1200" b="1" kern="1200" dirty="0">
                          <a:solidFill>
                            <a:schemeClr val="lt1"/>
                          </a:solidFill>
                          <a:effectLst/>
                          <a:latin typeface="+mn-lt"/>
                          <a:ea typeface="+mn-ea"/>
                          <a:cs typeface="+mn-cs"/>
                        </a:rPr>
                        <a:t>2019 metais </a:t>
                      </a:r>
                    </a:p>
                  </a:txBody>
                  <a:tcPr marL="67084" marR="67084" marT="0" marB="0"/>
                </a:tc>
                <a:extLst>
                  <a:ext uri="{0D108BD9-81ED-4DB2-BD59-A6C34878D82A}">
                    <a16:rowId xmlns:a16="http://schemas.microsoft.com/office/drawing/2014/main" xmlns="" val="10000"/>
                  </a:ext>
                </a:extLst>
              </a:tr>
              <a:tr h="205726">
                <a:tc vMerge="1">
                  <a:txBody>
                    <a:bodyPr/>
                    <a:lstStyle/>
                    <a:p>
                      <a:endParaRPr lang="lt-LT"/>
                    </a:p>
                  </a:txBody>
                  <a:tcPr/>
                </a:tc>
                <a:tc vMerge="1">
                  <a:txBody>
                    <a:bodyPr/>
                    <a:lstStyle/>
                    <a:p>
                      <a:endParaRPr lang="lt-LT"/>
                    </a:p>
                  </a:txBody>
                  <a:tcPr/>
                </a:tc>
                <a:tc>
                  <a:txBody>
                    <a:bodyPr/>
                    <a:lstStyle/>
                    <a:p>
                      <a:pPr algn="ctr">
                        <a:lnSpc>
                          <a:spcPct val="115000"/>
                        </a:lnSpc>
                        <a:spcAft>
                          <a:spcPts val="0"/>
                        </a:spcAft>
                      </a:pPr>
                      <a:r>
                        <a:rPr lang="lt-LT" sz="1200">
                          <a:effectLst/>
                        </a:rPr>
                        <a:t>2014</a:t>
                      </a:r>
                      <a:endParaRPr lang="lt-LT" sz="1200">
                        <a:effectLst/>
                        <a:latin typeface="Times New Roman"/>
                        <a:ea typeface="Times New Roman"/>
                      </a:endParaRPr>
                    </a:p>
                  </a:txBody>
                  <a:tcPr marL="67084" marR="67084" marT="0" marB="0"/>
                </a:tc>
                <a:tc>
                  <a:txBody>
                    <a:bodyPr/>
                    <a:lstStyle/>
                    <a:p>
                      <a:pPr algn="ctr">
                        <a:lnSpc>
                          <a:spcPct val="115000"/>
                        </a:lnSpc>
                        <a:spcAft>
                          <a:spcPts val="0"/>
                        </a:spcAft>
                      </a:pPr>
                      <a:r>
                        <a:rPr lang="lt-LT" sz="1200">
                          <a:effectLst/>
                        </a:rPr>
                        <a:t>2017</a:t>
                      </a:r>
                      <a:endParaRPr lang="lt-LT" sz="1200">
                        <a:effectLst/>
                        <a:latin typeface="Times New Roman"/>
                        <a:ea typeface="Times New Roman"/>
                      </a:endParaRPr>
                    </a:p>
                  </a:txBody>
                  <a:tcPr marL="67084" marR="67084" marT="0" marB="0"/>
                </a:tc>
                <a:tc>
                  <a:txBody>
                    <a:bodyPr/>
                    <a:lstStyle/>
                    <a:p>
                      <a:pPr algn="ctr">
                        <a:lnSpc>
                          <a:spcPct val="115000"/>
                        </a:lnSpc>
                        <a:spcAft>
                          <a:spcPts val="0"/>
                        </a:spcAft>
                      </a:pPr>
                      <a:r>
                        <a:rPr lang="lt-LT" sz="1200">
                          <a:effectLst/>
                        </a:rPr>
                        <a:t>2020</a:t>
                      </a:r>
                      <a:endParaRPr lang="lt-LT" sz="1200">
                        <a:effectLst/>
                        <a:latin typeface="Times New Roman"/>
                        <a:ea typeface="Times New Roman"/>
                      </a:endParaRPr>
                    </a:p>
                  </a:txBody>
                  <a:tcPr marL="67084" marR="67084" marT="0" marB="0"/>
                </a:tc>
                <a:tc vMerge="1">
                  <a:txBody>
                    <a:bodyPr/>
                    <a:lstStyle/>
                    <a:p>
                      <a:endParaRPr lang="lt-LT"/>
                    </a:p>
                  </a:txBody>
                  <a:tcPr/>
                </a:tc>
                <a:extLst>
                  <a:ext uri="{0D108BD9-81ED-4DB2-BD59-A6C34878D82A}">
                    <a16:rowId xmlns:a16="http://schemas.microsoft.com/office/drawing/2014/main" xmlns="" val="10001"/>
                  </a:ext>
                </a:extLst>
              </a:tr>
              <a:tr h="1645805">
                <a:tc>
                  <a:txBody>
                    <a:bodyPr/>
                    <a:lstStyle/>
                    <a:p>
                      <a:pPr>
                        <a:lnSpc>
                          <a:spcPct val="115000"/>
                        </a:lnSpc>
                        <a:spcAft>
                          <a:spcPts val="0"/>
                        </a:spcAft>
                      </a:pPr>
                      <a:r>
                        <a:rPr lang="lt-LT" sz="1200" dirty="0">
                          <a:effectLst/>
                        </a:rPr>
                        <a:t>2. Sukurti nacionalinę skaitmeninio kultūros paveldo ilgalaikio išsaugojimo sistemą</a:t>
                      </a:r>
                      <a:endParaRPr lang="lt-LT" sz="1200" dirty="0">
                        <a:effectLst/>
                        <a:latin typeface="Times New Roman"/>
                        <a:ea typeface="Times New Roman"/>
                      </a:endParaRPr>
                    </a:p>
                  </a:txBody>
                  <a:tcPr marL="67084" marR="67084" marT="0" marB="0"/>
                </a:tc>
                <a:tc>
                  <a:txBody>
                    <a:bodyPr/>
                    <a:lstStyle/>
                    <a:p>
                      <a:pPr>
                        <a:lnSpc>
                          <a:spcPct val="115000"/>
                        </a:lnSpc>
                        <a:spcAft>
                          <a:spcPts val="0"/>
                        </a:spcAft>
                      </a:pPr>
                      <a:r>
                        <a:rPr lang="lt-LT" sz="1200">
                          <a:effectLst/>
                        </a:rPr>
                        <a:t>skaitmeninio turinio ilgalaikio saugojimo standartus ir reikalavimus atitinkančiose talpyklose saugomo skaitmeninio paveldo dalis iš viso Lietuvos atminties institucijose suskaitmeninto paveldo (proc.)</a:t>
                      </a:r>
                      <a:endParaRPr lang="lt-LT" sz="1200">
                        <a:effectLst/>
                        <a:latin typeface="Times New Roman"/>
                        <a:ea typeface="Times New Roman"/>
                      </a:endParaRPr>
                    </a:p>
                  </a:txBody>
                  <a:tcPr marL="67084" marR="67084" marT="0" marB="0"/>
                </a:tc>
                <a:tc>
                  <a:txBody>
                    <a:bodyPr/>
                    <a:lstStyle/>
                    <a:p>
                      <a:pPr algn="ctr">
                        <a:lnSpc>
                          <a:spcPct val="115000"/>
                        </a:lnSpc>
                        <a:spcAft>
                          <a:spcPts val="0"/>
                        </a:spcAft>
                      </a:pPr>
                      <a:r>
                        <a:rPr lang="lt-LT" sz="1200">
                          <a:effectLst/>
                        </a:rPr>
                        <a:t>5</a:t>
                      </a:r>
                      <a:endParaRPr lang="lt-LT" sz="1200">
                        <a:effectLst/>
                        <a:latin typeface="Times New Roman"/>
                        <a:ea typeface="Times New Roman"/>
                      </a:endParaRPr>
                    </a:p>
                  </a:txBody>
                  <a:tcPr marL="67084" marR="67084" marT="0" marB="0"/>
                </a:tc>
                <a:tc>
                  <a:txBody>
                    <a:bodyPr/>
                    <a:lstStyle/>
                    <a:p>
                      <a:pPr algn="ctr">
                        <a:lnSpc>
                          <a:spcPct val="115000"/>
                        </a:lnSpc>
                        <a:spcAft>
                          <a:spcPts val="0"/>
                        </a:spcAft>
                      </a:pPr>
                      <a:r>
                        <a:rPr lang="lt-LT" sz="1200">
                          <a:effectLst/>
                        </a:rPr>
                        <a:t>10</a:t>
                      </a:r>
                      <a:endParaRPr lang="lt-LT" sz="1200">
                        <a:effectLst/>
                        <a:latin typeface="Times New Roman"/>
                        <a:ea typeface="Times New Roman"/>
                      </a:endParaRPr>
                    </a:p>
                  </a:txBody>
                  <a:tcPr marL="67084" marR="67084" marT="0" marB="0"/>
                </a:tc>
                <a:tc>
                  <a:txBody>
                    <a:bodyPr/>
                    <a:lstStyle/>
                    <a:p>
                      <a:pPr algn="ctr">
                        <a:lnSpc>
                          <a:spcPct val="115000"/>
                        </a:lnSpc>
                        <a:spcAft>
                          <a:spcPts val="0"/>
                        </a:spcAft>
                      </a:pPr>
                      <a:r>
                        <a:rPr lang="lt-LT" sz="1200">
                          <a:effectLst/>
                        </a:rPr>
                        <a:t>15</a:t>
                      </a:r>
                      <a:endParaRPr lang="lt-LT" sz="1200">
                        <a:effectLst/>
                        <a:latin typeface="Times New Roman"/>
                        <a:ea typeface="Times New Roman"/>
                      </a:endParaRPr>
                    </a:p>
                  </a:txBody>
                  <a:tcPr marL="67084" marR="67084" marT="0" marB="0"/>
                </a:tc>
                <a:tc>
                  <a:txBody>
                    <a:bodyPr/>
                    <a:lstStyle/>
                    <a:p>
                      <a:pPr algn="just">
                        <a:lnSpc>
                          <a:spcPct val="115000"/>
                        </a:lnSpc>
                        <a:spcAft>
                          <a:spcPts val="0"/>
                        </a:spcAft>
                      </a:pPr>
                      <a:r>
                        <a:rPr lang="lt-LT" sz="1200" dirty="0">
                          <a:effectLst/>
                        </a:rPr>
                        <a:t>Dėl pradėtų valstybės informacinių išteklių konsolidavimo procesų suplanuotos veiklos nebuvo vykdomos.</a:t>
                      </a:r>
                      <a:endParaRPr lang="lt-LT" sz="1200" dirty="0">
                        <a:effectLst/>
                        <a:latin typeface="Times New Roman"/>
                        <a:ea typeface="Times New Roman"/>
                      </a:endParaRPr>
                    </a:p>
                  </a:txBody>
                  <a:tcPr marL="67084" marR="67084" marT="0" marB="0"/>
                </a:tc>
                <a:extLst>
                  <a:ext uri="{0D108BD9-81ED-4DB2-BD59-A6C34878D82A}">
                    <a16:rowId xmlns:a16="http://schemas.microsoft.com/office/drawing/2014/main" xmlns="" val="10002"/>
                  </a:ext>
                </a:extLst>
              </a:tr>
              <a:tr h="1234353">
                <a:tc>
                  <a:txBody>
                    <a:bodyPr/>
                    <a:lstStyle/>
                    <a:p>
                      <a:pPr>
                        <a:lnSpc>
                          <a:spcPct val="115000"/>
                        </a:lnSpc>
                        <a:spcAft>
                          <a:spcPts val="0"/>
                        </a:spcAft>
                      </a:pPr>
                      <a:r>
                        <a:rPr lang="lt-LT" sz="1200">
                          <a:effectLst/>
                        </a:rPr>
                        <a:t>2.1. Sukurti teisines ir organizacines sąlygas koordinuotai bei kokybiškai vykdyti skaitmeninio kultūros paveldo ilgalaikio išsaugojimo procesus atminties institucijose</a:t>
                      </a:r>
                      <a:endParaRPr lang="lt-LT" sz="1200">
                        <a:effectLst/>
                        <a:latin typeface="Times New Roman"/>
                        <a:ea typeface="Times New Roman"/>
                      </a:endParaRPr>
                    </a:p>
                  </a:txBody>
                  <a:tcPr marL="67084" marR="67084" marT="0" marB="0"/>
                </a:tc>
                <a:tc>
                  <a:txBody>
                    <a:bodyPr/>
                    <a:lstStyle/>
                    <a:p>
                      <a:pPr>
                        <a:lnSpc>
                          <a:spcPct val="115000"/>
                        </a:lnSpc>
                        <a:spcAft>
                          <a:spcPts val="0"/>
                        </a:spcAft>
                      </a:pPr>
                      <a:r>
                        <a:rPr lang="lt-LT" sz="1200">
                          <a:effectLst/>
                        </a:rPr>
                        <a:t>skaitmeniniu formatu informacinėse sistemose saugomo kultūros paveldo fondo dalis (proc.)</a:t>
                      </a:r>
                      <a:endParaRPr lang="lt-LT" sz="1200">
                        <a:effectLst/>
                        <a:latin typeface="Times New Roman"/>
                        <a:ea typeface="Times New Roman"/>
                      </a:endParaRPr>
                    </a:p>
                  </a:txBody>
                  <a:tcPr marL="67084" marR="67084" marT="0" marB="0"/>
                </a:tc>
                <a:tc>
                  <a:txBody>
                    <a:bodyPr/>
                    <a:lstStyle/>
                    <a:p>
                      <a:pPr algn="ctr">
                        <a:lnSpc>
                          <a:spcPct val="115000"/>
                        </a:lnSpc>
                        <a:spcAft>
                          <a:spcPts val="0"/>
                        </a:spcAft>
                      </a:pPr>
                      <a:r>
                        <a:rPr lang="lt-LT" sz="1200" dirty="0">
                          <a:effectLst/>
                        </a:rPr>
                        <a:t>25</a:t>
                      </a:r>
                      <a:endParaRPr lang="lt-LT" sz="1200" dirty="0">
                        <a:effectLst/>
                        <a:latin typeface="Times New Roman"/>
                        <a:ea typeface="Times New Roman"/>
                      </a:endParaRPr>
                    </a:p>
                  </a:txBody>
                  <a:tcPr marL="67084" marR="67084" marT="0" marB="0"/>
                </a:tc>
                <a:tc>
                  <a:txBody>
                    <a:bodyPr/>
                    <a:lstStyle/>
                    <a:p>
                      <a:pPr algn="ctr">
                        <a:lnSpc>
                          <a:spcPct val="115000"/>
                        </a:lnSpc>
                        <a:spcAft>
                          <a:spcPts val="0"/>
                        </a:spcAft>
                      </a:pPr>
                      <a:r>
                        <a:rPr lang="lt-LT" sz="1200">
                          <a:effectLst/>
                        </a:rPr>
                        <a:t>35</a:t>
                      </a:r>
                      <a:endParaRPr lang="lt-LT" sz="1200">
                        <a:effectLst/>
                        <a:latin typeface="Times New Roman"/>
                        <a:ea typeface="Times New Roman"/>
                      </a:endParaRPr>
                    </a:p>
                  </a:txBody>
                  <a:tcPr marL="67084" marR="67084" marT="0" marB="0"/>
                </a:tc>
                <a:tc>
                  <a:txBody>
                    <a:bodyPr/>
                    <a:lstStyle/>
                    <a:p>
                      <a:pPr algn="ctr">
                        <a:lnSpc>
                          <a:spcPct val="115000"/>
                        </a:lnSpc>
                        <a:spcAft>
                          <a:spcPts val="0"/>
                        </a:spcAft>
                      </a:pPr>
                      <a:r>
                        <a:rPr lang="lt-LT" sz="1200">
                          <a:effectLst/>
                        </a:rPr>
                        <a:t>45</a:t>
                      </a:r>
                      <a:endParaRPr lang="lt-LT" sz="1200">
                        <a:effectLst/>
                        <a:latin typeface="Times New Roman"/>
                        <a:ea typeface="Times New Roman"/>
                      </a:endParaRPr>
                    </a:p>
                  </a:txBody>
                  <a:tcPr marL="67084" marR="67084" marT="0" marB="0"/>
                </a:tc>
                <a:tc>
                  <a:txBody>
                    <a:bodyPr/>
                    <a:lstStyle/>
                    <a:p>
                      <a:pPr algn="just">
                        <a:lnSpc>
                          <a:spcPct val="115000"/>
                        </a:lnSpc>
                        <a:spcAft>
                          <a:spcPts val="0"/>
                        </a:spcAft>
                      </a:pPr>
                      <a:r>
                        <a:rPr lang="lt-LT" sz="1200" dirty="0">
                          <a:effectLst/>
                        </a:rPr>
                        <a:t>Suskaitmeninto kultūros paveldo dalis iš viso atminties institucijų kultūros paveldo fondo </a:t>
                      </a:r>
                      <a:r>
                        <a:rPr lang="lt-LT" sz="1200" b="1" dirty="0">
                          <a:effectLst/>
                        </a:rPr>
                        <a:t>12,3 proc.</a:t>
                      </a:r>
                      <a:endParaRPr lang="lt-LT" sz="1200" b="1" dirty="0">
                        <a:effectLst/>
                        <a:latin typeface="Times New Roman"/>
                        <a:ea typeface="Times New Roman"/>
                      </a:endParaRPr>
                    </a:p>
                  </a:txBody>
                  <a:tcPr marL="67084" marR="67084" marT="0" marB="0"/>
                </a:tc>
                <a:extLst>
                  <a:ext uri="{0D108BD9-81ED-4DB2-BD59-A6C34878D82A}">
                    <a16:rowId xmlns:a16="http://schemas.microsoft.com/office/drawing/2014/main" xmlns="" val="10003"/>
                  </a:ext>
                </a:extLst>
              </a:tr>
              <a:tr h="1028628">
                <a:tc>
                  <a:txBody>
                    <a:bodyPr/>
                    <a:lstStyle/>
                    <a:p>
                      <a:pPr>
                        <a:lnSpc>
                          <a:spcPct val="115000"/>
                        </a:lnSpc>
                        <a:spcAft>
                          <a:spcPts val="0"/>
                        </a:spcAft>
                      </a:pPr>
                      <a:r>
                        <a:rPr lang="lt-LT" sz="1200">
                          <a:effectLst/>
                        </a:rPr>
                        <a:t>2.2. Sudaryti palankias sąlygas sukurti ir plėtoti tvarią skaitmeninio kultūros paveldo ilgalaikio išsaugojimo infrastruktūrą</a:t>
                      </a:r>
                      <a:endParaRPr lang="lt-LT" sz="1200">
                        <a:effectLst/>
                        <a:latin typeface="Times New Roman"/>
                        <a:ea typeface="Times New Roman"/>
                      </a:endParaRPr>
                    </a:p>
                  </a:txBody>
                  <a:tcPr marL="67084" marR="67084" marT="0" marB="0"/>
                </a:tc>
                <a:tc>
                  <a:txBody>
                    <a:bodyPr/>
                    <a:lstStyle/>
                    <a:p>
                      <a:pPr>
                        <a:lnSpc>
                          <a:spcPct val="115000"/>
                        </a:lnSpc>
                        <a:spcAft>
                          <a:spcPts val="0"/>
                        </a:spcAft>
                      </a:pPr>
                      <a:r>
                        <a:rPr lang="lt-LT" sz="1200">
                          <a:effectLst/>
                        </a:rPr>
                        <a:t>sukurtas skaitmeninio turinio ilgalaikio išsaugojimo infrastruktūros kūrimo modelis (vnt.)</a:t>
                      </a:r>
                      <a:endParaRPr lang="lt-LT" sz="1200">
                        <a:effectLst/>
                        <a:latin typeface="Times New Roman"/>
                        <a:ea typeface="Times New Roman"/>
                      </a:endParaRPr>
                    </a:p>
                  </a:txBody>
                  <a:tcPr marL="67084" marR="67084" marT="0" marB="0"/>
                </a:tc>
                <a:tc>
                  <a:txBody>
                    <a:bodyPr/>
                    <a:lstStyle/>
                    <a:p>
                      <a:pPr algn="ctr">
                        <a:lnSpc>
                          <a:spcPct val="115000"/>
                        </a:lnSpc>
                        <a:spcAft>
                          <a:spcPts val="0"/>
                        </a:spcAft>
                      </a:pPr>
                      <a:r>
                        <a:rPr lang="lt-LT" sz="1200">
                          <a:effectLst/>
                        </a:rPr>
                        <a:t>-</a:t>
                      </a:r>
                      <a:endParaRPr lang="lt-LT" sz="1200">
                        <a:effectLst/>
                        <a:latin typeface="Times New Roman"/>
                        <a:ea typeface="Times New Roman"/>
                      </a:endParaRPr>
                    </a:p>
                  </a:txBody>
                  <a:tcPr marL="67084" marR="67084" marT="0" marB="0"/>
                </a:tc>
                <a:tc>
                  <a:txBody>
                    <a:bodyPr/>
                    <a:lstStyle/>
                    <a:p>
                      <a:pPr algn="ctr">
                        <a:lnSpc>
                          <a:spcPct val="115000"/>
                        </a:lnSpc>
                        <a:spcAft>
                          <a:spcPts val="0"/>
                        </a:spcAft>
                      </a:pPr>
                      <a:r>
                        <a:rPr lang="lt-LT" sz="1200">
                          <a:effectLst/>
                        </a:rPr>
                        <a:t>1</a:t>
                      </a:r>
                      <a:endParaRPr lang="lt-LT" sz="1200">
                        <a:effectLst/>
                        <a:latin typeface="Times New Roman"/>
                        <a:ea typeface="Times New Roman"/>
                      </a:endParaRPr>
                    </a:p>
                  </a:txBody>
                  <a:tcPr marL="67084" marR="67084" marT="0" marB="0"/>
                </a:tc>
                <a:tc>
                  <a:txBody>
                    <a:bodyPr/>
                    <a:lstStyle/>
                    <a:p>
                      <a:pPr algn="ctr">
                        <a:lnSpc>
                          <a:spcPct val="115000"/>
                        </a:lnSpc>
                        <a:spcAft>
                          <a:spcPts val="0"/>
                        </a:spcAft>
                      </a:pPr>
                      <a:r>
                        <a:rPr lang="lt-LT" sz="1200" dirty="0">
                          <a:effectLst/>
                        </a:rPr>
                        <a:t>-</a:t>
                      </a:r>
                      <a:endParaRPr lang="lt-LT" sz="1200" dirty="0">
                        <a:effectLst/>
                        <a:latin typeface="Times New Roman"/>
                        <a:ea typeface="Times New Roman"/>
                      </a:endParaRPr>
                    </a:p>
                  </a:txBody>
                  <a:tcPr marL="67084" marR="67084" marT="0" marB="0"/>
                </a:tc>
                <a:tc>
                  <a:txBody>
                    <a:bodyPr/>
                    <a:lstStyle/>
                    <a:p>
                      <a:pPr algn="just">
                        <a:lnSpc>
                          <a:spcPct val="115000"/>
                        </a:lnSpc>
                        <a:spcAft>
                          <a:spcPts val="0"/>
                        </a:spcAft>
                      </a:pPr>
                      <a:r>
                        <a:rPr lang="lt-LT" sz="1200" dirty="0">
                          <a:effectLst/>
                        </a:rPr>
                        <a:t>Dėl pradėtų valstybės informacinių išteklių konsolidavimo procesų suplanuotos veiklos nebuvo vykdomos.</a:t>
                      </a:r>
                      <a:endParaRPr lang="lt-LT" sz="1200" dirty="0">
                        <a:effectLst/>
                        <a:latin typeface="Times New Roman"/>
                        <a:ea typeface="Times New Roman"/>
                      </a:endParaRPr>
                    </a:p>
                  </a:txBody>
                  <a:tcPr marL="67084" marR="67084"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352143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2800" dirty="0">
                <a:solidFill>
                  <a:schemeClr val="tx1">
                    <a:lumMod val="95000"/>
                    <a:lumOff val="5000"/>
                  </a:schemeClr>
                </a:solidFill>
              </a:rPr>
              <a:t>Valstybės informacinių išteklių </a:t>
            </a:r>
            <a:r>
              <a:rPr lang="lt-LT" sz="2800" dirty="0">
                <a:solidFill>
                  <a:prstClr val="black">
                    <a:lumMod val="95000"/>
                    <a:lumOff val="5000"/>
                  </a:prstClr>
                </a:solidFill>
              </a:rPr>
              <a:t>infrastruktūros</a:t>
            </a:r>
            <a:r>
              <a:rPr lang="lt-LT" sz="2800" dirty="0">
                <a:solidFill>
                  <a:schemeClr val="tx1">
                    <a:lumMod val="95000"/>
                    <a:lumOff val="5000"/>
                  </a:schemeClr>
                </a:solidFill>
              </a:rPr>
              <a:t> </a:t>
            </a:r>
            <a:r>
              <a:rPr lang="lt-LT" sz="2800" dirty="0">
                <a:solidFill>
                  <a:srgbClr val="1F497D">
                    <a:lumMod val="60000"/>
                    <a:lumOff val="40000"/>
                  </a:srgbClr>
                </a:solidFill>
              </a:rPr>
              <a:t>konsolidavimas</a:t>
            </a:r>
          </a:p>
        </p:txBody>
      </p:sp>
      <p:sp>
        <p:nvSpPr>
          <p:cNvPr id="3" name="Content Placeholder 2"/>
          <p:cNvSpPr>
            <a:spLocks noGrp="1"/>
          </p:cNvSpPr>
          <p:nvPr>
            <p:ph idx="1"/>
          </p:nvPr>
        </p:nvSpPr>
        <p:spPr/>
        <p:txBody>
          <a:bodyPr>
            <a:normAutofit lnSpcReduction="10000"/>
          </a:bodyPr>
          <a:lstStyle/>
          <a:p>
            <a:pPr algn="just">
              <a:buClr>
                <a:schemeClr val="tx2">
                  <a:lumMod val="60000"/>
                  <a:lumOff val="40000"/>
                </a:schemeClr>
              </a:buClr>
              <a:buFont typeface="Wingdings" panose="05000000000000000000" pitchFamily="2" charset="2"/>
              <a:buChar char="Ø"/>
            </a:pPr>
            <a:r>
              <a:rPr lang="lt-LT" sz="1600" dirty="0"/>
              <a:t>2015 m. </a:t>
            </a:r>
            <a:r>
              <a:rPr lang="nn-NO" sz="1600" dirty="0"/>
              <a:t>gegužės 13 d. </a:t>
            </a:r>
            <a:r>
              <a:rPr lang="lt-LT" sz="1600" dirty="0"/>
              <a:t>LRV nutarimas </a:t>
            </a:r>
            <a:r>
              <a:rPr lang="nn-NO" sz="1600" dirty="0"/>
              <a:t>Nr. 498 </a:t>
            </a:r>
            <a:r>
              <a:rPr lang="lt-LT" sz="1600" dirty="0"/>
              <a:t>„Dėl valstybės informacinių išteklių infrastruktūros konsolidavimo ir jos valdymo optimizavimo“</a:t>
            </a:r>
          </a:p>
          <a:p>
            <a:pPr algn="just">
              <a:buClr>
                <a:schemeClr val="tx2">
                  <a:lumMod val="60000"/>
                  <a:lumOff val="40000"/>
                </a:schemeClr>
              </a:buClr>
              <a:buFont typeface="Wingdings" panose="05000000000000000000" pitchFamily="2" charset="2"/>
              <a:buChar char="Ø"/>
            </a:pPr>
            <a:r>
              <a:rPr lang="it-IT" sz="1600" dirty="0"/>
              <a:t>2016 m. spalio 19 d. LRV nutarimas Nr. 1051</a:t>
            </a:r>
            <a:r>
              <a:rPr lang="lt-LT" sz="1600" dirty="0"/>
              <a:t> „Dėl valstybės informacinių išteklių infrastruktūros konsolidavimo“</a:t>
            </a:r>
          </a:p>
          <a:p>
            <a:pPr algn="just">
              <a:buClr>
                <a:schemeClr val="tx2">
                  <a:lumMod val="60000"/>
                  <a:lumOff val="40000"/>
                </a:schemeClr>
              </a:buClr>
              <a:buFont typeface="Wingdings" panose="05000000000000000000" pitchFamily="2" charset="2"/>
              <a:buChar char="Ø"/>
            </a:pPr>
            <a:r>
              <a:rPr lang="nn-NO" sz="1600" dirty="0"/>
              <a:t>2017 m. gruodžio 20 d. LRV nutarimas Nr. 1097</a:t>
            </a:r>
            <a:r>
              <a:rPr lang="lt-LT" sz="1600" dirty="0"/>
              <a:t> „Lietuvos Respublikos Vyriausybės 2015 m. gegužės 13 d. nutarimo Nr. 498 „Dėl valstybės informacinių išteklių infrastruktūros konsolidavimo ir jos valdymo optimizavimo“ pakeitimo“</a:t>
            </a:r>
          </a:p>
          <a:p>
            <a:pPr algn="just">
              <a:buClr>
                <a:schemeClr val="tx2">
                  <a:lumMod val="60000"/>
                  <a:lumOff val="40000"/>
                </a:schemeClr>
              </a:buClr>
              <a:buFont typeface="Wingdings" panose="05000000000000000000" pitchFamily="2" charset="2"/>
              <a:buChar char="Ø"/>
            </a:pPr>
            <a:r>
              <a:rPr lang="lt-LT" sz="1600" dirty="0"/>
              <a:t>Informacinės visuomenės plėtros komitetas paskirtas nuotolinės kompiuterijos paslaugų teikėju ir pavesta:</a:t>
            </a:r>
          </a:p>
          <a:p>
            <a:pPr lvl="1" algn="just">
              <a:buClr>
                <a:schemeClr val="tx2">
                  <a:lumMod val="60000"/>
                  <a:lumOff val="40000"/>
                </a:schemeClr>
              </a:buClr>
              <a:buFont typeface="Wingdings" panose="05000000000000000000" pitchFamily="2" charset="2"/>
              <a:buChar char="Ø"/>
            </a:pPr>
            <a:r>
              <a:rPr lang="lt-LT" sz="1600" dirty="0"/>
              <a:t>konsoliduoti valstybės informacinių išteklių infrastruktūrą ir naudoti valstybės informaciniams ištekliams talpinti skirtas patalpas, užtikrinti žmogiškuosius išteklius, kurių reikia IT paslaugoms</a:t>
            </a:r>
          </a:p>
          <a:p>
            <a:pPr lvl="1" algn="just">
              <a:buClr>
                <a:schemeClr val="tx2">
                  <a:lumMod val="60000"/>
                  <a:lumOff val="40000"/>
                </a:schemeClr>
              </a:buClr>
              <a:buFont typeface="Wingdings" panose="05000000000000000000" pitchFamily="2" charset="2"/>
              <a:buChar char="Ø"/>
            </a:pPr>
            <a:r>
              <a:rPr lang="lt-LT" sz="1600" dirty="0"/>
              <a:t>tvarkyti konsoliduotos valstybės informacinių išteklių infrastruktūros naudojimo apskaitą, planuoti valstybės informacinių išteklių infrastruktūros plėtrą, administruoti valstybės institucijų ir įstaigų naudojimąsi IT paslaugomis</a:t>
            </a:r>
          </a:p>
          <a:p>
            <a:pPr lvl="1" algn="just">
              <a:buClr>
                <a:schemeClr val="tx2">
                  <a:lumMod val="60000"/>
                  <a:lumOff val="40000"/>
                </a:schemeClr>
              </a:buClr>
              <a:buFont typeface="Wingdings" panose="05000000000000000000" pitchFamily="2" charset="2"/>
              <a:buChar char="Ø"/>
            </a:pPr>
            <a:r>
              <a:rPr lang="lt-LT" sz="1600" dirty="0"/>
              <a:t>talpinti duomenų centro patalpoje IT paslaugoms teikti reikalingą valstybės informacinių išteklių infrastruktūrą</a:t>
            </a:r>
          </a:p>
        </p:txBody>
      </p:sp>
    </p:spTree>
    <p:extLst>
      <p:ext uri="{BB962C8B-B14F-4D97-AF65-F5344CB8AC3E}">
        <p14:creationId xmlns:p14="http://schemas.microsoft.com/office/powerpoint/2010/main" val="2038267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2800" dirty="0">
                <a:solidFill>
                  <a:prstClr val="black">
                    <a:lumMod val="95000"/>
                    <a:lumOff val="5000"/>
                  </a:prstClr>
                </a:solidFill>
              </a:rPr>
              <a:t>Valstybės informacinių išteklių infrastruktūros </a:t>
            </a:r>
            <a:r>
              <a:rPr lang="lt-LT" sz="2800" dirty="0">
                <a:solidFill>
                  <a:srgbClr val="1F497D">
                    <a:lumMod val="60000"/>
                    <a:lumOff val="40000"/>
                  </a:srgbClr>
                </a:solidFill>
              </a:rPr>
              <a:t>konsolidavimas</a:t>
            </a:r>
            <a:endParaRPr lang="lt-LT" sz="2800" dirty="0"/>
          </a:p>
        </p:txBody>
      </p:sp>
      <p:sp>
        <p:nvSpPr>
          <p:cNvPr id="3" name="Content Placeholder 2"/>
          <p:cNvSpPr>
            <a:spLocks noGrp="1"/>
          </p:cNvSpPr>
          <p:nvPr>
            <p:ph idx="1"/>
          </p:nvPr>
        </p:nvSpPr>
        <p:spPr/>
        <p:txBody>
          <a:bodyPr>
            <a:noAutofit/>
          </a:bodyPr>
          <a:lstStyle/>
          <a:p>
            <a:pPr marL="0" indent="0" algn="just">
              <a:buNone/>
            </a:pPr>
            <a:r>
              <a:rPr lang="lt-LT" sz="1500" dirty="0"/>
              <a:t>1 projektas – </a:t>
            </a:r>
            <a:r>
              <a:rPr lang="lt-LT" sz="1500" b="1" dirty="0"/>
              <a:t>„Valstybės informacinių išteklių infrastruktūros konsolidavimas ir įgyvendinimas“</a:t>
            </a:r>
          </a:p>
          <a:p>
            <a:pPr marL="0" indent="0" algn="just">
              <a:buNone/>
            </a:pPr>
            <a:r>
              <a:rPr lang="lt-LT" sz="1500" dirty="0"/>
              <a:t>Projekto skirtas – sukurti tinkamą organizacinę (valdymo), metodinę, teisinę aplinką debesijos paslaugoms teikti ir priemones sklandžiam VII infrastruktūros konsolidavimui įgyvendinti, stiprinti institucijų ir VII valdytojų bei tvarkytojų institucinių ir žmogiškųjų išteklių gebėjimus bei kompetencijas, reikalingas VII infrastruktūros konsolidavimui įgyvendinti.</a:t>
            </a:r>
          </a:p>
          <a:p>
            <a:pPr marL="0" indent="0" algn="just">
              <a:buNone/>
            </a:pPr>
            <a:r>
              <a:rPr lang="lt-LT" sz="1500" dirty="0"/>
              <a:t>Vykdytojas: Informacinės visuomenės plėtros komitetas</a:t>
            </a:r>
          </a:p>
          <a:p>
            <a:pPr marL="0" indent="0" algn="just">
              <a:buNone/>
            </a:pPr>
            <a:r>
              <a:rPr lang="lt-LT" sz="1500" dirty="0"/>
              <a:t>Projekto trukmė – 27 mėnesiai ( 2018 m. birželio 1 d. – 2020 m. spalio 1 d.)</a:t>
            </a:r>
          </a:p>
          <a:p>
            <a:pPr marL="0" indent="0" algn="just">
              <a:buNone/>
            </a:pPr>
            <a:r>
              <a:rPr lang="lt-LT" sz="1500" dirty="0"/>
              <a:t>Projektas finansuojamas ES SF 10 prioriteto ir valstybės biudžeto lėšomis. Bendras projekto biudžetas – 2 632 098 Eurų.</a:t>
            </a:r>
          </a:p>
          <a:p>
            <a:pPr marL="0" indent="0" algn="just">
              <a:buNone/>
            </a:pPr>
            <a:endParaRPr lang="lt-LT" sz="1500" dirty="0"/>
          </a:p>
          <a:p>
            <a:pPr marL="0" indent="0" algn="just">
              <a:buNone/>
            </a:pPr>
            <a:r>
              <a:rPr lang="lt-LT" sz="1500" dirty="0"/>
              <a:t>2 projektas – </a:t>
            </a:r>
            <a:r>
              <a:rPr lang="lt-LT" sz="1500" b="1" dirty="0"/>
              <a:t>„Valstybės debesijos paslaugų teikimui skirtos infrastruktūros sukūrimas“</a:t>
            </a:r>
          </a:p>
          <a:p>
            <a:pPr marL="0" indent="0" algn="just">
              <a:buNone/>
            </a:pPr>
            <a:r>
              <a:rPr lang="lt-LT" sz="1500" dirty="0"/>
              <a:t>Projekto skirtas įsigyti ir įdiegti debesijos paslaugų teikimui reikalingą IT infrastruktūrą suformuoti ir debesijos paslaugų teikimui reikalingus žmogiškuosius išteklius ir komptenciją, teikti pagalbą institucijoms diegiant debesijos paslaugas. </a:t>
            </a:r>
          </a:p>
          <a:p>
            <a:pPr marL="0" indent="0" algn="just">
              <a:buNone/>
            </a:pPr>
            <a:r>
              <a:rPr lang="lt-LT" sz="1500" dirty="0"/>
              <a:t>Vykdytojas: Informacinės visuomenės plėtros komitetas</a:t>
            </a:r>
          </a:p>
          <a:p>
            <a:pPr marL="0" indent="0" algn="just">
              <a:buNone/>
            </a:pPr>
            <a:r>
              <a:rPr lang="lt-LT" sz="1500" dirty="0"/>
              <a:t>Projekto trukmė – 62 mėnesiai ( 2018 m. birželio 25 d. – 2023 m. rugsėjo 31 d.)</a:t>
            </a:r>
          </a:p>
          <a:p>
            <a:pPr marL="0" indent="0" algn="just">
              <a:buNone/>
            </a:pPr>
            <a:r>
              <a:rPr lang="lt-LT" sz="1500" dirty="0"/>
              <a:t>Projektas finansuojamas ES SF 2 prioriteto ir valstybės biudžeto lėšomis. Bendras projekto biudžetas – 35 711 810 Eurų. </a:t>
            </a:r>
          </a:p>
        </p:txBody>
      </p:sp>
    </p:spTree>
    <p:extLst>
      <p:ext uri="{BB962C8B-B14F-4D97-AF65-F5344CB8AC3E}">
        <p14:creationId xmlns:p14="http://schemas.microsoft.com/office/powerpoint/2010/main" val="585461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Elemental</Template>
  <TotalTime>9119</TotalTime>
  <Words>1646</Words>
  <Application>Microsoft Office PowerPoint</Application>
  <PresentationFormat>On-screen Show (4:3)</PresentationFormat>
  <Paragraphs>234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Skaitmeninio kultūros paveldo aktualinimo ir išsaugojimo 2015-2020 metų programos įgyvendinimo apžvalga</vt:lpstr>
      <vt:lpstr>Skaitmeninio kultūros paveldo aktualinimo ir išsaugojimo 2015-2020 m. programa</vt:lpstr>
      <vt:lpstr>Skaitmeninio kultūros paveldo aktualinimo ir išsaugojimo 2015-2020 m. programa</vt:lpstr>
      <vt:lpstr>Skaitmeninio kultūros paveldo aktualinimo ir išsaugojimo 2015-2020 m. programa</vt:lpstr>
      <vt:lpstr>Lietuvos kultūros paveldo skaitmeninimo sistema</vt:lpstr>
      <vt:lpstr>1 tikslas - didinti virtualios kultūros paveldo erdvės integralumą ir tvarumą, grindžiamą procesų koordinavimu ir tarpinstituciniu bendradarbiavimu</vt:lpstr>
      <vt:lpstr>Skaitmeninio kultūros paveldo aktualinimo ir išsaugojimo 2015-2020 m. programa</vt:lpstr>
      <vt:lpstr>Valstybės informacinių išteklių infrastruktūros konsolidavimas</vt:lpstr>
      <vt:lpstr>Valstybės informacinių išteklių infrastruktūros konsolidavimas</vt:lpstr>
      <vt:lpstr>Skaitmeninio kultūros paveldo aktualinimo ir išsaugojimo 2015-2020 m. programa</vt:lpstr>
      <vt:lpstr>3 tikslas – kurti turtingą visuomenės poreikius atitinkančią virtualią kultūros paveldo erdvę, didinti jos pasiekiamumą ir matomumą</vt:lpstr>
      <vt:lpstr>3 tikslas – kurti turtingą visuomenės poreikius atitinkančią virtualią kultūros paveldo erdvę, didinti jos pasiekiamumą ir matomumą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Erika Buivydienė</dc:creator>
  <cp:lastModifiedBy>Danutė Mukienė</cp:lastModifiedBy>
  <cp:revision>159</cp:revision>
  <cp:lastPrinted>2019-06-20T06:23:28Z</cp:lastPrinted>
  <dcterms:created xsi:type="dcterms:W3CDTF">2018-03-29T12:24:11Z</dcterms:created>
  <dcterms:modified xsi:type="dcterms:W3CDTF">2019-06-20T12:34:08Z</dcterms:modified>
</cp:coreProperties>
</file>